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9" r:id="rId3"/>
    <p:sldId id="257" r:id="rId4"/>
    <p:sldId id="261" r:id="rId5"/>
    <p:sldId id="263" r:id="rId6"/>
    <p:sldId id="262" r:id="rId7"/>
    <p:sldId id="258" r:id="rId8"/>
    <p:sldId id="264" r:id="rId9"/>
    <p:sldId id="265" r:id="rId10"/>
    <p:sldId id="267" r:id="rId11"/>
    <p:sldId id="268" r:id="rId12"/>
    <p:sldId id="269" r:id="rId13"/>
    <p:sldId id="270" r:id="rId14"/>
    <p:sldId id="26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9" autoAdjust="0"/>
    <p:restoredTop sz="85968" autoAdjust="0"/>
  </p:normalViewPr>
  <p:slideViewPr>
    <p:cSldViewPr>
      <p:cViewPr varScale="1">
        <p:scale>
          <a:sx n="63" d="100"/>
          <a:sy n="63" d="100"/>
        </p:scale>
        <p:origin x="-71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D32CE1-CAF9-4C62-BB45-A33CD57CBAD6}" type="datetimeFigureOut">
              <a:rPr lang="en-US" smtClean="0"/>
              <a:t>2/6/2012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669F3D-93FF-46E8-A8D4-31BD3A38F232}" type="slidenum">
              <a:rPr lang="en-US" smtClean="0"/>
              <a:t>‹#›</a:t>
            </a:fld>
            <a:endParaRPr lang="en-US"/>
          </a:p>
        </p:txBody>
      </p:sp>
    </p:spTree>
    <p:extLst>
      <p:ext uri="{BB962C8B-B14F-4D97-AF65-F5344CB8AC3E}">
        <p14:creationId xmlns:p14="http://schemas.microsoft.com/office/powerpoint/2010/main" val="2859142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en.wikipedia.org/wiki/Death" TargetMode="External"/><Relationship Id="rId13" Type="http://schemas.openxmlformats.org/officeDocument/2006/relationships/hyperlink" Target="http://www.findarticles.com/cf_1/m1590/10_55/55183074/p1/article.jhtml" TargetMode="External"/><Relationship Id="rId3" Type="http://schemas.openxmlformats.org/officeDocument/2006/relationships/hyperlink" Target="file:///C:\Users\P.Dreyfuss\Documents\Credit%206\Anthem\Biotech%20information.ppt" TargetMode="External"/><Relationship Id="rId7" Type="http://schemas.openxmlformats.org/officeDocument/2006/relationships/hyperlink" Target="http://en.wikipedia.org/wiki/Living_standards" TargetMode="External"/><Relationship Id="rId12" Type="http://schemas.openxmlformats.org/officeDocument/2006/relationships/hyperlink" Target="http://architecture.about.com/od/buildyourhous1/tp/homedesigntrend.htm" TargetMode="External"/><Relationship Id="rId2" Type="http://schemas.openxmlformats.org/officeDocument/2006/relationships/slide" Target="../slides/slide7.xml"/><Relationship Id="rId16" Type="http://schemas.openxmlformats.org/officeDocument/2006/relationships/hyperlink" Target="http://www.experience.com/alumnus/article?channel_id=energy_utilities&amp;source_page=editors_picks&amp;article_id=article_1128900589197" TargetMode="External"/><Relationship Id="rId1" Type="http://schemas.openxmlformats.org/officeDocument/2006/relationships/notesMaster" Target="../notesMasters/notesMaster1.xml"/><Relationship Id="rId6" Type="http://schemas.openxmlformats.org/officeDocument/2006/relationships/hyperlink" Target="http://en.wikipedia.org/wiki/Technology" TargetMode="External"/><Relationship Id="rId11" Type="http://schemas.openxmlformats.org/officeDocument/2006/relationships/hyperlink" Target="http://en.wikipedia.org/wiki/Human_condition" TargetMode="External"/><Relationship Id="rId5" Type="http://schemas.openxmlformats.org/officeDocument/2006/relationships/hyperlink" Target="http://en.wikipedia.org/wiki/Science" TargetMode="External"/><Relationship Id="rId15" Type="http://schemas.openxmlformats.org/officeDocument/2006/relationships/hyperlink" Target="http://www.futuretimeline.net/subject/computers-internet.htm" TargetMode="External"/><Relationship Id="rId10" Type="http://schemas.openxmlformats.org/officeDocument/2006/relationships/hyperlink" Target="http://en.wikipedia.org/wiki/Human_nature" TargetMode="External"/><Relationship Id="rId4" Type="http://schemas.openxmlformats.org/officeDocument/2006/relationships/hyperlink" Target="http://www.humanist.de/erik/cloning.html" TargetMode="External"/><Relationship Id="rId9" Type="http://schemas.openxmlformats.org/officeDocument/2006/relationships/hyperlink" Target="http://en.wikipedia.org/wiki/Suffering" TargetMode="External"/><Relationship Id="rId14" Type="http://schemas.openxmlformats.org/officeDocument/2006/relationships/hyperlink" Target="http://www.globalfuturist.com/about-igf/top-ten-trends/top-ten-computer-trends-for-the-21st-century.html" TargetMode="Externa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www.hrw.org/category/topic/women" TargetMode="External"/><Relationship Id="rId3" Type="http://schemas.openxmlformats.org/officeDocument/2006/relationships/hyperlink" Target="http://www.unhchr.ch/tbs/doc.nsf" TargetMode="External"/><Relationship Id="rId7" Type="http://schemas.openxmlformats.org/officeDocument/2006/relationships/hyperlink" Target="http://www.un.org/cyberschoolbus/humanrights/resources/plainchild.asp"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www.hrw.org/" TargetMode="External"/><Relationship Id="rId5" Type="http://schemas.openxmlformats.org/officeDocument/2006/relationships/hyperlink" Target="http://www2.ohchr.org/english/bodies/treaty/index.htm" TargetMode="External"/><Relationship Id="rId10" Type="http://schemas.openxmlformats.org/officeDocument/2006/relationships/hyperlink" Target="http://www.unesco.org/new/en/communication-and-information/" TargetMode="External"/><Relationship Id="rId4" Type="http://schemas.openxmlformats.org/officeDocument/2006/relationships/hyperlink" Target="http://www.hrweb.org/intro.html" TargetMode="External"/><Relationship Id="rId9" Type="http://schemas.openxmlformats.org/officeDocument/2006/relationships/hyperlink" Target="http://en.rsf.org/" TargetMode="Externa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www.royal.gov.uk/" TargetMode="External"/><Relationship Id="rId3" Type="http://schemas.openxmlformats.org/officeDocument/2006/relationships/hyperlink" Target="http://www.exovedate.com/ancient_timeline_one.html" TargetMode="External"/><Relationship Id="rId7" Type="http://schemas.openxmlformats.org/officeDocument/2006/relationships/hyperlink" Target="http://www.roshawnwatson.com/2011/01/fall-of-american-democracy.html"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www.helium.com/items/2153887-democracy-beating-the-recession" TargetMode="External"/><Relationship Id="rId5" Type="http://schemas.openxmlformats.org/officeDocument/2006/relationships/hyperlink" Target="http://alanzhong.com/2011/07/09/fall-of-communism-soviet-union-social-economic-political-factors/" TargetMode="External"/><Relationship Id="rId10" Type="http://schemas.openxmlformats.org/officeDocument/2006/relationships/hyperlink" Target="http://projects.edtech.sandi.net/lewis/anthem/hisguide.html" TargetMode="External"/><Relationship Id="rId4" Type="http://schemas.openxmlformats.org/officeDocument/2006/relationships/hyperlink" Target="http://future.state.gov/when/timeline/1969_detente/fall_of_communism.html" TargetMode="External"/><Relationship Id="rId9" Type="http://schemas.openxmlformats.org/officeDocument/2006/relationships/hyperlink" Target="http://faculty.ucc.edu/egh-damerow/glorious_revolution.htm"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What does the future hold in the field of </a:t>
            </a:r>
            <a:r>
              <a:rPr lang="en-US" sz="1200" u="sng" kern="1200" dirty="0" smtClean="0">
                <a:solidFill>
                  <a:schemeClr val="tx1"/>
                </a:solidFill>
                <a:effectLst/>
                <a:latin typeface="+mn-lt"/>
                <a:ea typeface="+mn-ea"/>
                <a:cs typeface="+mn-cs"/>
                <a:hlinkClick r:id="rId3" action="ppaction://hlinkpres?slideindex=1&amp;slidetitle="/>
              </a:rPr>
              <a:t>biotechnology</a:t>
            </a:r>
            <a:r>
              <a:rPr lang="en-US" sz="1200" kern="1200" dirty="0" smtClean="0">
                <a:solidFill>
                  <a:schemeClr val="tx1"/>
                </a:solidFill>
                <a:effectLst/>
                <a:latin typeface="+mn-lt"/>
                <a:ea typeface="+mn-ea"/>
                <a:cs typeface="+mn-cs"/>
              </a:rPr>
              <a:t>? </a:t>
            </a:r>
            <a:endParaRPr lang="en-US" sz="11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Will </a:t>
            </a:r>
            <a:r>
              <a:rPr lang="en-US" sz="1200" u="sng" kern="1200" dirty="0" smtClean="0">
                <a:solidFill>
                  <a:schemeClr val="tx1"/>
                </a:solidFill>
                <a:effectLst/>
                <a:latin typeface="+mn-lt"/>
                <a:ea typeface="+mn-ea"/>
                <a:cs typeface="+mn-cs"/>
                <a:hlinkClick r:id="rId4"/>
              </a:rPr>
              <a:t>cloning</a:t>
            </a:r>
            <a:r>
              <a:rPr lang="en-US" sz="1200" kern="1200" dirty="0" smtClean="0">
                <a:solidFill>
                  <a:schemeClr val="tx1"/>
                </a:solidFill>
                <a:effectLst/>
                <a:latin typeface="+mn-lt"/>
                <a:ea typeface="+mn-ea"/>
                <a:cs typeface="+mn-cs"/>
              </a:rPr>
              <a:t> be a major factor in your Utopian Society?</a:t>
            </a:r>
            <a:endParaRPr lang="en-US" sz="11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What are the key issues that you and your family need to consider as you design your Utopian Society? </a:t>
            </a:r>
            <a:endParaRPr lang="en-US" sz="11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Scientific and technological utopias are set in the future, when it is believed that advanced </a:t>
            </a:r>
            <a:r>
              <a:rPr lang="en-US" sz="1200" u="sng" kern="1200" dirty="0" smtClean="0">
                <a:solidFill>
                  <a:schemeClr val="tx1"/>
                </a:solidFill>
                <a:effectLst/>
                <a:latin typeface="+mn-lt"/>
                <a:ea typeface="+mn-ea"/>
                <a:cs typeface="+mn-cs"/>
                <a:hlinkClick r:id="rId5" tooltip="Science"/>
              </a:rPr>
              <a:t>science</a:t>
            </a:r>
            <a:r>
              <a:rPr lang="en-US" sz="1200" kern="1200" dirty="0" smtClean="0">
                <a:solidFill>
                  <a:schemeClr val="tx1"/>
                </a:solidFill>
                <a:effectLst/>
                <a:latin typeface="+mn-lt"/>
                <a:ea typeface="+mn-ea"/>
                <a:cs typeface="+mn-cs"/>
              </a:rPr>
              <a:t> and </a:t>
            </a:r>
            <a:r>
              <a:rPr lang="en-US" sz="1200" u="sng" kern="1200" dirty="0" smtClean="0">
                <a:solidFill>
                  <a:schemeClr val="tx1"/>
                </a:solidFill>
                <a:effectLst/>
                <a:latin typeface="+mn-lt"/>
                <a:ea typeface="+mn-ea"/>
                <a:cs typeface="+mn-cs"/>
                <a:hlinkClick r:id="rId6" tooltip="Technology"/>
              </a:rPr>
              <a:t>technology</a:t>
            </a:r>
            <a:r>
              <a:rPr lang="en-US" sz="1200" kern="1200" dirty="0" smtClean="0">
                <a:solidFill>
                  <a:schemeClr val="tx1"/>
                </a:solidFill>
                <a:effectLst/>
                <a:latin typeface="+mn-lt"/>
                <a:ea typeface="+mn-ea"/>
                <a:cs typeface="+mn-cs"/>
              </a:rPr>
              <a:t> will allow utopian </a:t>
            </a:r>
            <a:r>
              <a:rPr lang="en-US" sz="1200" u="sng" kern="1200" dirty="0" smtClean="0">
                <a:solidFill>
                  <a:schemeClr val="tx1"/>
                </a:solidFill>
                <a:effectLst/>
                <a:latin typeface="+mn-lt"/>
                <a:ea typeface="+mn-ea"/>
                <a:cs typeface="+mn-cs"/>
                <a:hlinkClick r:id="rId7" tooltip="Living standards"/>
              </a:rPr>
              <a:t>living standards</a:t>
            </a:r>
            <a:r>
              <a:rPr lang="en-US" sz="1200" kern="1200" dirty="0" smtClean="0">
                <a:solidFill>
                  <a:schemeClr val="tx1"/>
                </a:solidFill>
                <a:effectLst/>
                <a:latin typeface="+mn-lt"/>
                <a:ea typeface="+mn-ea"/>
                <a:cs typeface="+mn-cs"/>
              </a:rPr>
              <a:t>; for example, the absence of </a:t>
            </a:r>
            <a:r>
              <a:rPr lang="en-US" sz="1200" u="sng" kern="1200" dirty="0" smtClean="0">
                <a:solidFill>
                  <a:schemeClr val="tx1"/>
                </a:solidFill>
                <a:effectLst/>
                <a:latin typeface="+mn-lt"/>
                <a:ea typeface="+mn-ea"/>
                <a:cs typeface="+mn-cs"/>
                <a:hlinkClick r:id="rId8" tooltip="Death"/>
              </a:rPr>
              <a:t>death</a:t>
            </a:r>
            <a:r>
              <a:rPr lang="en-US" sz="1200" kern="1200" dirty="0" smtClean="0">
                <a:solidFill>
                  <a:schemeClr val="tx1"/>
                </a:solidFill>
                <a:effectLst/>
                <a:latin typeface="+mn-lt"/>
                <a:ea typeface="+mn-ea"/>
                <a:cs typeface="+mn-cs"/>
              </a:rPr>
              <a:t> and </a:t>
            </a:r>
            <a:r>
              <a:rPr lang="en-US" sz="1200" u="sng" kern="1200" dirty="0" smtClean="0">
                <a:solidFill>
                  <a:schemeClr val="tx1"/>
                </a:solidFill>
                <a:effectLst/>
                <a:latin typeface="+mn-lt"/>
                <a:ea typeface="+mn-ea"/>
                <a:cs typeface="+mn-cs"/>
                <a:hlinkClick r:id="rId9" tooltip="Suffering"/>
              </a:rPr>
              <a:t>suffering</a:t>
            </a:r>
            <a:r>
              <a:rPr lang="en-US" sz="1200" kern="1200" dirty="0" smtClean="0">
                <a:solidFill>
                  <a:schemeClr val="tx1"/>
                </a:solidFill>
                <a:effectLst/>
                <a:latin typeface="+mn-lt"/>
                <a:ea typeface="+mn-ea"/>
                <a:cs typeface="+mn-cs"/>
              </a:rPr>
              <a:t>; changes in </a:t>
            </a:r>
            <a:r>
              <a:rPr lang="en-US" sz="1200" u="sng" kern="1200" dirty="0" smtClean="0">
                <a:solidFill>
                  <a:schemeClr val="tx1"/>
                </a:solidFill>
                <a:effectLst/>
                <a:latin typeface="+mn-lt"/>
                <a:ea typeface="+mn-ea"/>
                <a:cs typeface="+mn-cs"/>
                <a:hlinkClick r:id="rId10" tooltip="Human nature"/>
              </a:rPr>
              <a:t>human nature</a:t>
            </a:r>
            <a:r>
              <a:rPr lang="en-US" sz="1200" kern="1200" dirty="0" smtClean="0">
                <a:solidFill>
                  <a:schemeClr val="tx1"/>
                </a:solidFill>
                <a:effectLst/>
                <a:latin typeface="+mn-lt"/>
                <a:ea typeface="+mn-ea"/>
                <a:cs typeface="+mn-cs"/>
              </a:rPr>
              <a:t> and the </a:t>
            </a:r>
            <a:r>
              <a:rPr lang="en-US" sz="1200" u="sng" kern="1200" dirty="0" smtClean="0">
                <a:solidFill>
                  <a:schemeClr val="tx1"/>
                </a:solidFill>
                <a:effectLst/>
                <a:latin typeface="+mn-lt"/>
                <a:ea typeface="+mn-ea"/>
                <a:cs typeface="+mn-cs"/>
                <a:hlinkClick r:id="rId11" tooltip="Human condition"/>
              </a:rPr>
              <a:t>human condition</a:t>
            </a:r>
            <a:r>
              <a:rPr lang="en-US" sz="1200" kern="1200" dirty="0" smtClean="0">
                <a:solidFill>
                  <a:schemeClr val="tx1"/>
                </a:solidFill>
                <a:effectLst/>
                <a:latin typeface="+mn-lt"/>
                <a:ea typeface="+mn-ea"/>
                <a:cs typeface="+mn-cs"/>
              </a:rPr>
              <a:t>. Technology has affected the way humans have lived to such an extent that normal functions, like sleep, eating or even reproduction, have been replaced by artificial means. Other examples include a society where humans have struck a balance with technology and it is merely used to enhance the human living condition</a:t>
            </a:r>
          </a:p>
          <a:p>
            <a:pPr lvl="0"/>
            <a:r>
              <a:rPr lang="en-US" sz="1200" u="sng" kern="1200" dirty="0" smtClean="0">
                <a:solidFill>
                  <a:schemeClr val="tx1"/>
                </a:solidFill>
                <a:effectLst/>
                <a:latin typeface="+mn-lt"/>
                <a:ea typeface="+mn-ea"/>
                <a:cs typeface="+mn-cs"/>
                <a:hlinkClick r:id="rId12"/>
              </a:rPr>
              <a:t>Ask.com</a:t>
            </a:r>
            <a:r>
              <a:rPr lang="en-US" sz="1200" kern="1200" dirty="0" smtClean="0">
                <a:solidFill>
                  <a:schemeClr val="tx1"/>
                </a:solidFill>
                <a:effectLst/>
                <a:latin typeface="+mn-lt"/>
                <a:ea typeface="+mn-ea"/>
                <a:cs typeface="+mn-cs"/>
              </a:rPr>
              <a:t> has information about what your home life might be like in the upcoming years. You will also find information of the future of housing</a:t>
            </a:r>
            <a:r>
              <a:rPr lang="en-US" sz="1200" u="none" strike="noStrike" kern="1200" dirty="0" smtClean="0">
                <a:solidFill>
                  <a:schemeClr val="tx1"/>
                </a:solidFill>
                <a:effectLst/>
                <a:latin typeface="+mn-lt"/>
                <a:ea typeface="+mn-ea"/>
                <a:cs typeface="+mn-cs"/>
                <a:hlinkClick r:id="rId13"/>
              </a:rPr>
              <a:t> </a:t>
            </a:r>
            <a:r>
              <a:rPr lang="en-US" sz="1200" kern="1200" dirty="0" smtClean="0">
                <a:solidFill>
                  <a:schemeClr val="tx1"/>
                </a:solidFill>
                <a:effectLst/>
                <a:latin typeface="+mn-lt"/>
                <a:ea typeface="+mn-ea"/>
                <a:cs typeface="+mn-cs"/>
              </a:rPr>
              <a:t>at this site.</a:t>
            </a:r>
            <a:endParaRPr lang="en-US" sz="11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The future of computing is the subject of this site. Things </a:t>
            </a:r>
            <a:r>
              <a:rPr lang="en-US" sz="1200" u="sng" kern="1200" dirty="0" smtClean="0">
                <a:solidFill>
                  <a:schemeClr val="tx1"/>
                </a:solidFill>
                <a:effectLst/>
                <a:latin typeface="+mn-lt"/>
                <a:ea typeface="+mn-ea"/>
                <a:cs typeface="+mn-cs"/>
                <a:hlinkClick r:id="rId14"/>
              </a:rPr>
              <a:t>computers</a:t>
            </a:r>
            <a:r>
              <a:rPr lang="en-US" sz="1200" kern="1200" dirty="0" smtClean="0">
                <a:solidFill>
                  <a:schemeClr val="tx1"/>
                </a:solidFill>
                <a:effectLst/>
                <a:latin typeface="+mn-lt"/>
                <a:ea typeface="+mn-ea"/>
                <a:cs typeface="+mn-cs"/>
              </a:rPr>
              <a:t> will do.</a:t>
            </a:r>
            <a:endParaRPr lang="en-US" sz="11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And more computer </a:t>
            </a:r>
            <a:r>
              <a:rPr lang="en-US" sz="1200" u="sng" kern="1200" dirty="0" smtClean="0">
                <a:solidFill>
                  <a:schemeClr val="tx1"/>
                </a:solidFill>
                <a:effectLst/>
                <a:latin typeface="+mn-lt"/>
                <a:ea typeface="+mn-ea"/>
                <a:cs typeface="+mn-cs"/>
                <a:hlinkClick r:id="rId15"/>
              </a:rPr>
              <a:t>predictions</a:t>
            </a:r>
            <a:r>
              <a:rPr lang="en-US" sz="1200" kern="1200" dirty="0" smtClean="0">
                <a:solidFill>
                  <a:schemeClr val="tx1"/>
                </a:solidFill>
                <a:effectLst/>
                <a:latin typeface="+mn-lt"/>
                <a:ea typeface="+mn-ea"/>
                <a:cs typeface="+mn-cs"/>
              </a:rPr>
              <a:t>.</a:t>
            </a:r>
            <a:endParaRPr lang="en-US" sz="11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What would be your top ten dream inventions for the future? This </a:t>
            </a:r>
            <a:r>
              <a:rPr lang="en-US" sz="1200" u="sng" kern="1200" dirty="0" smtClean="0">
                <a:solidFill>
                  <a:schemeClr val="tx1"/>
                </a:solidFill>
                <a:effectLst/>
                <a:latin typeface="+mn-lt"/>
                <a:ea typeface="+mn-ea"/>
                <a:cs typeface="+mn-cs"/>
                <a:hlinkClick r:id="rId15"/>
              </a:rPr>
              <a:t>site</a:t>
            </a:r>
            <a:r>
              <a:rPr lang="en-US" sz="1200" kern="1200" dirty="0" smtClean="0">
                <a:solidFill>
                  <a:schemeClr val="tx1"/>
                </a:solidFill>
                <a:effectLst/>
                <a:latin typeface="+mn-lt"/>
                <a:ea typeface="+mn-ea"/>
                <a:cs typeface="+mn-cs"/>
              </a:rPr>
              <a:t> discusses what could be and what the reality is probably going to be.</a:t>
            </a:r>
            <a:endParaRPr lang="en-US" sz="11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The future of our </a:t>
            </a:r>
            <a:r>
              <a:rPr lang="en-US" sz="1200" u="sng" kern="1200" dirty="0" smtClean="0">
                <a:solidFill>
                  <a:schemeClr val="tx1"/>
                </a:solidFill>
                <a:effectLst/>
                <a:latin typeface="+mn-lt"/>
                <a:ea typeface="+mn-ea"/>
                <a:cs typeface="+mn-cs"/>
                <a:hlinkClick r:id="rId16"/>
              </a:rPr>
              <a:t>energy sources</a:t>
            </a:r>
            <a:r>
              <a:rPr lang="en-US" sz="1200" kern="1200" dirty="0" smtClean="0">
                <a:solidFill>
                  <a:schemeClr val="tx1"/>
                </a:solidFill>
                <a:effectLst/>
                <a:latin typeface="+mn-lt"/>
                <a:ea typeface="+mn-ea"/>
                <a:cs typeface="+mn-cs"/>
              </a:rPr>
              <a:t> and needs is discussed here.</a:t>
            </a:r>
            <a:endParaRPr lang="en-US" sz="1100" kern="1200" dirty="0" smtClean="0">
              <a:solidFill>
                <a:schemeClr val="tx1"/>
              </a:solidFill>
              <a:effectLst/>
              <a:latin typeface="+mn-lt"/>
              <a:ea typeface="+mn-ea"/>
              <a:cs typeface="+mn-cs"/>
            </a:endParaRPr>
          </a:p>
          <a:p>
            <a:pPr lvl="0"/>
            <a:r>
              <a:rPr lang="en-US" sz="1200" b="1" kern="1200" dirty="0" smtClean="0">
                <a:solidFill>
                  <a:schemeClr val="tx1"/>
                </a:solidFill>
                <a:effectLst/>
                <a:latin typeface="+mn-lt"/>
                <a:ea typeface="+mn-ea"/>
                <a:cs typeface="+mn-cs"/>
              </a:rPr>
              <a:t>Just be careful which links you spend the most time researching. You have a limited amount of time.</a:t>
            </a:r>
            <a:endParaRPr lang="en-US" sz="11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4669F3D-93FF-46E8-A8D4-31BD3A38F232}" type="slidenum">
              <a:rPr lang="en-US" smtClean="0"/>
              <a:t>7</a:t>
            </a:fld>
            <a:endParaRPr lang="en-US"/>
          </a:p>
        </p:txBody>
      </p:sp>
    </p:spTree>
    <p:extLst>
      <p:ext uri="{BB962C8B-B14F-4D97-AF65-F5344CB8AC3E}">
        <p14:creationId xmlns:p14="http://schemas.microsoft.com/office/powerpoint/2010/main" val="1351372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mn-lt"/>
                <a:ea typeface="+mn-ea"/>
                <a:cs typeface="+mn-cs"/>
              </a:rPr>
              <a:t>ANTHEM</a:t>
            </a:r>
            <a:r>
              <a:rPr lang="en-US" sz="1200" kern="1200" dirty="0" smtClean="0">
                <a:solidFill>
                  <a:schemeClr val="tx1"/>
                </a:solidFill>
                <a:effectLst/>
                <a:latin typeface="+mn-lt"/>
                <a:ea typeface="+mn-ea"/>
                <a:cs typeface="+mn-cs"/>
              </a:rPr>
              <a:t> by </a:t>
            </a:r>
            <a:r>
              <a:rPr lang="en-US" sz="1200" kern="1200" dirty="0" err="1" smtClean="0">
                <a:solidFill>
                  <a:schemeClr val="tx1"/>
                </a:solidFill>
                <a:effectLst/>
                <a:latin typeface="+mn-lt"/>
                <a:ea typeface="+mn-ea"/>
                <a:cs typeface="+mn-cs"/>
              </a:rPr>
              <a:t>Ayn</a:t>
            </a:r>
            <a:r>
              <a:rPr lang="en-US" sz="1200" kern="1200" dirty="0" smtClean="0">
                <a:solidFill>
                  <a:schemeClr val="tx1"/>
                </a:solidFill>
                <a:effectLst/>
                <a:latin typeface="+mn-lt"/>
                <a:ea typeface="+mn-ea"/>
                <a:cs typeface="+mn-cs"/>
              </a:rPr>
              <a:t> Rand</a:t>
            </a:r>
          </a:p>
          <a:p>
            <a:r>
              <a:rPr lang="en-US" sz="1200" kern="1200" dirty="0" err="1" smtClean="0">
                <a:solidFill>
                  <a:schemeClr val="tx1"/>
                </a:solidFill>
                <a:effectLst/>
                <a:latin typeface="+mn-lt"/>
                <a:ea typeface="+mn-ea"/>
                <a:cs typeface="+mn-cs"/>
              </a:rPr>
              <a:t>Webquest</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Human Rights</a:t>
            </a:r>
          </a:p>
          <a:p>
            <a:r>
              <a:rPr lang="en-US" sz="1200" kern="1200" dirty="0" smtClean="0">
                <a:solidFill>
                  <a:schemeClr val="tx1"/>
                </a:solidFill>
                <a:effectLst/>
                <a:latin typeface="+mn-lt"/>
                <a:ea typeface="+mn-ea"/>
                <a:cs typeface="+mn-cs"/>
              </a:rPr>
              <a:t>The first task you have to do is learn what a human rights activist does. The United Nations Human Rights Website will teach you about some of the current issues related to human rights. Here you will learn more about human rights issues around the world. This site will lead you to information specific to the rights of children. You also need to take a look at the issues regarding the rights of women around the world. Research how the media plays a role in the human rights arena. Reporters Without Borders and the United Nations have a sites devoted to promoting the freedom of the press. You can also visit this extensive site, which is a </a:t>
            </a:r>
            <a:r>
              <a:rPr lang="en-US" sz="1200" u="sng" kern="1200" dirty="0" smtClean="0">
                <a:solidFill>
                  <a:schemeClr val="tx1"/>
                </a:solidFill>
                <a:effectLst/>
                <a:latin typeface="+mn-lt"/>
                <a:ea typeface="+mn-ea"/>
                <a:cs typeface="+mn-cs"/>
                <a:hlinkClick r:id="rId3"/>
              </a:rPr>
              <a:t>database of treaties and documents</a:t>
            </a:r>
            <a:r>
              <a:rPr lang="en-US" sz="1200" kern="1200" dirty="0" smtClean="0">
                <a:solidFill>
                  <a:schemeClr val="tx1"/>
                </a:solidFill>
                <a:effectLst/>
                <a:latin typeface="+mn-lt"/>
                <a:ea typeface="+mn-ea"/>
                <a:cs typeface="+mn-cs"/>
              </a:rPr>
              <a:t> from the United Nations. A trick to navigating the site is to remember to click on the little triangles to the left of each item.</a:t>
            </a:r>
          </a:p>
          <a:p>
            <a:r>
              <a:rPr lang="en-US" sz="1200" kern="1200" dirty="0" smtClean="0">
                <a:solidFill>
                  <a:schemeClr val="tx1"/>
                </a:solidFill>
                <a:effectLst/>
                <a:latin typeface="+mn-lt"/>
                <a:ea typeface="+mn-ea"/>
                <a:cs typeface="+mn-cs"/>
              </a:rPr>
              <a:t>Introduction to the Human Rights Movement:  </a:t>
            </a:r>
            <a:r>
              <a:rPr lang="en-US" sz="1200" u="sng" kern="1200" dirty="0" smtClean="0">
                <a:solidFill>
                  <a:schemeClr val="tx1"/>
                </a:solidFill>
                <a:effectLst/>
                <a:latin typeface="+mn-lt"/>
                <a:ea typeface="+mn-ea"/>
                <a:cs typeface="+mn-cs"/>
                <a:hlinkClick r:id="rId4"/>
              </a:rPr>
              <a:t>http://www.hrweb.org/intro.html</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United Nations Human Rights page:   </a:t>
            </a:r>
            <a:r>
              <a:rPr lang="en-US" sz="1200" u="sng" kern="1200" dirty="0" smtClean="0">
                <a:solidFill>
                  <a:schemeClr val="tx1"/>
                </a:solidFill>
                <a:effectLst/>
                <a:latin typeface="+mn-lt"/>
                <a:ea typeface="+mn-ea"/>
                <a:cs typeface="+mn-cs"/>
                <a:hlinkClick r:id="rId5"/>
              </a:rPr>
              <a:t>http://www2.ohchr.org/english/bodies/treaty/index.htm</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United Nations database of treaties and documents:   </a:t>
            </a:r>
            <a:r>
              <a:rPr lang="en-US" sz="1200" u="sng" kern="1200" dirty="0" smtClean="0">
                <a:solidFill>
                  <a:schemeClr val="tx1"/>
                </a:solidFill>
                <a:effectLst/>
                <a:latin typeface="+mn-lt"/>
                <a:ea typeface="+mn-ea"/>
                <a:cs typeface="+mn-cs"/>
                <a:hlinkClick r:id="rId3"/>
              </a:rPr>
              <a:t>http://www.unhchr.ch/tbs/doc.nsf</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Human Rights Issues Around the World:   </a:t>
            </a:r>
            <a:r>
              <a:rPr lang="en-US" sz="1200" u="sng" kern="1200" dirty="0" smtClean="0">
                <a:solidFill>
                  <a:schemeClr val="tx1"/>
                </a:solidFill>
                <a:effectLst/>
                <a:latin typeface="+mn-lt"/>
                <a:ea typeface="+mn-ea"/>
                <a:cs typeface="+mn-cs"/>
                <a:hlinkClick r:id="rId6"/>
              </a:rPr>
              <a:t>http://www.hrw.org/</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Rights of Children:   </a:t>
            </a:r>
            <a:r>
              <a:rPr lang="en-US" sz="1200" u="sng" kern="1200" dirty="0" smtClean="0">
                <a:solidFill>
                  <a:schemeClr val="tx1"/>
                </a:solidFill>
                <a:effectLst/>
                <a:latin typeface="+mn-lt"/>
                <a:ea typeface="+mn-ea"/>
                <a:cs typeface="+mn-cs"/>
                <a:hlinkClick r:id="rId7"/>
              </a:rPr>
              <a:t>http://www.un.org/cyberschoolbus/humanrights/resources/plainchild.asp</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Women’s Rights:   </a:t>
            </a:r>
            <a:r>
              <a:rPr lang="en-US" sz="1200" u="sng" kern="1200" dirty="0" smtClean="0">
                <a:solidFill>
                  <a:schemeClr val="tx1"/>
                </a:solidFill>
                <a:effectLst/>
                <a:latin typeface="+mn-lt"/>
                <a:ea typeface="+mn-ea"/>
                <a:cs typeface="+mn-cs"/>
                <a:hlinkClick r:id="rId8"/>
              </a:rPr>
              <a:t>http://www.hrw.org/category/topic/women</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Freedom of the Press: Reporters without Borders </a:t>
            </a:r>
            <a:r>
              <a:rPr lang="en-US" sz="1200" u="sng" kern="1200" dirty="0" smtClean="0">
                <a:solidFill>
                  <a:schemeClr val="tx1"/>
                </a:solidFill>
                <a:effectLst/>
                <a:latin typeface="+mn-lt"/>
                <a:ea typeface="+mn-ea"/>
                <a:cs typeface="+mn-cs"/>
                <a:hlinkClick r:id="rId9"/>
              </a:rPr>
              <a:t>http://en.rsf.org/</a:t>
            </a:r>
            <a:r>
              <a:rPr lang="en-US" sz="1200" kern="1200" dirty="0" smtClean="0">
                <a:solidFill>
                  <a:schemeClr val="tx1"/>
                </a:solidFill>
                <a:effectLst/>
                <a:latin typeface="+mn-lt"/>
                <a:ea typeface="+mn-ea"/>
                <a:cs typeface="+mn-cs"/>
              </a:rPr>
              <a:t>  &amp; UNESCO </a:t>
            </a:r>
            <a:r>
              <a:rPr lang="en-US" sz="1200" u="sng" kern="1200" dirty="0" smtClean="0">
                <a:solidFill>
                  <a:schemeClr val="tx1"/>
                </a:solidFill>
                <a:effectLst/>
                <a:latin typeface="+mn-lt"/>
                <a:ea typeface="+mn-ea"/>
                <a:cs typeface="+mn-cs"/>
                <a:hlinkClick r:id="rId10"/>
              </a:rPr>
              <a:t>http://www.unesco.org/new/en/communication-and-information/</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UTOPIAN SOCIETY – Human Rights - You need to prepare to inform your brothers and sisters about what you have learned by becoming the "Family Human Rights Activist". Compose answers to these questions for your "Family Meeting".</a:t>
            </a:r>
          </a:p>
          <a:p>
            <a:r>
              <a:rPr lang="en-US" sz="1200" kern="1200" dirty="0" smtClean="0">
                <a:solidFill>
                  <a:schemeClr val="tx1"/>
                </a:solidFill>
                <a:effectLst/>
                <a:latin typeface="+mn-lt"/>
                <a:ea typeface="+mn-ea"/>
                <a:cs typeface="+mn-cs"/>
              </a:rPr>
              <a:t>What are the five most important qualities your Utopian Society should have in regards to Human Rights?</a:t>
            </a:r>
          </a:p>
          <a:p>
            <a:r>
              <a:rPr lang="en-US" sz="1200" kern="1200" dirty="0" smtClean="0">
                <a:solidFill>
                  <a:schemeClr val="tx1"/>
                </a:solidFill>
                <a:effectLst/>
                <a:latin typeface="+mn-lt"/>
                <a:ea typeface="+mn-ea"/>
                <a:cs typeface="+mn-cs"/>
              </a:rPr>
              <a:t>1.</a:t>
            </a:r>
          </a:p>
          <a:p>
            <a:r>
              <a:rPr lang="en-US" sz="1200" kern="1200" dirty="0" smtClean="0">
                <a:solidFill>
                  <a:schemeClr val="tx1"/>
                </a:solidFill>
                <a:effectLst/>
                <a:latin typeface="+mn-lt"/>
                <a:ea typeface="+mn-ea"/>
                <a:cs typeface="+mn-cs"/>
              </a:rPr>
              <a:t>2.</a:t>
            </a:r>
          </a:p>
          <a:p>
            <a:r>
              <a:rPr lang="en-US" sz="1200" kern="1200" dirty="0" smtClean="0">
                <a:solidFill>
                  <a:schemeClr val="tx1"/>
                </a:solidFill>
                <a:effectLst/>
                <a:latin typeface="+mn-lt"/>
                <a:ea typeface="+mn-ea"/>
                <a:cs typeface="+mn-cs"/>
              </a:rPr>
              <a:t>3.</a:t>
            </a:r>
          </a:p>
          <a:p>
            <a:r>
              <a:rPr lang="en-US" sz="1200" kern="1200" dirty="0" smtClean="0">
                <a:solidFill>
                  <a:schemeClr val="tx1"/>
                </a:solidFill>
                <a:effectLst/>
                <a:latin typeface="+mn-lt"/>
                <a:ea typeface="+mn-ea"/>
                <a:cs typeface="+mn-cs"/>
              </a:rPr>
              <a:t>4.</a:t>
            </a:r>
          </a:p>
          <a:p>
            <a:r>
              <a:rPr lang="en-US" sz="1200" kern="1200" dirty="0" smtClean="0">
                <a:solidFill>
                  <a:schemeClr val="tx1"/>
                </a:solidFill>
                <a:effectLst/>
                <a:latin typeface="+mn-lt"/>
                <a:ea typeface="+mn-ea"/>
                <a:cs typeface="+mn-cs"/>
              </a:rPr>
              <a:t>5,</a:t>
            </a:r>
          </a:p>
          <a:p>
            <a:r>
              <a:rPr lang="en-US" sz="1200" kern="1200" dirty="0" smtClean="0">
                <a:solidFill>
                  <a:schemeClr val="tx1"/>
                </a:solidFill>
                <a:effectLst/>
                <a:latin typeface="+mn-lt"/>
                <a:ea typeface="+mn-ea"/>
                <a:cs typeface="+mn-cs"/>
              </a:rPr>
              <a:t>What are five travesties (mockeries or lies) by a government or leader from around the globe you have found that you would want to avoid in your Society?</a:t>
            </a:r>
          </a:p>
          <a:p>
            <a:r>
              <a:rPr lang="en-US" sz="1200" kern="1200" dirty="0" smtClean="0">
                <a:solidFill>
                  <a:schemeClr val="tx1"/>
                </a:solidFill>
                <a:effectLst/>
                <a:latin typeface="+mn-lt"/>
                <a:ea typeface="+mn-ea"/>
                <a:cs typeface="+mn-cs"/>
              </a:rPr>
              <a:t>1.</a:t>
            </a:r>
          </a:p>
          <a:p>
            <a:r>
              <a:rPr lang="en-US" sz="1200" kern="1200" dirty="0" smtClean="0">
                <a:solidFill>
                  <a:schemeClr val="tx1"/>
                </a:solidFill>
                <a:effectLst/>
                <a:latin typeface="+mn-lt"/>
                <a:ea typeface="+mn-ea"/>
                <a:cs typeface="+mn-cs"/>
              </a:rPr>
              <a:t>2.</a:t>
            </a:r>
          </a:p>
          <a:p>
            <a:r>
              <a:rPr lang="en-US" sz="1200" kern="1200" dirty="0" smtClean="0">
                <a:solidFill>
                  <a:schemeClr val="tx1"/>
                </a:solidFill>
                <a:effectLst/>
                <a:latin typeface="+mn-lt"/>
                <a:ea typeface="+mn-ea"/>
                <a:cs typeface="+mn-cs"/>
              </a:rPr>
              <a:t>3.</a:t>
            </a:r>
          </a:p>
          <a:p>
            <a:r>
              <a:rPr lang="en-US" sz="1200" kern="1200" dirty="0" smtClean="0">
                <a:solidFill>
                  <a:schemeClr val="tx1"/>
                </a:solidFill>
                <a:effectLst/>
                <a:latin typeface="+mn-lt"/>
                <a:ea typeface="+mn-ea"/>
                <a:cs typeface="+mn-cs"/>
              </a:rPr>
              <a:t>4.</a:t>
            </a:r>
          </a:p>
          <a:p>
            <a:r>
              <a:rPr lang="en-US" sz="1200" kern="1200" dirty="0" smtClean="0">
                <a:solidFill>
                  <a:schemeClr val="tx1"/>
                </a:solidFill>
                <a:effectLst/>
                <a:latin typeface="+mn-lt"/>
                <a:ea typeface="+mn-ea"/>
                <a:cs typeface="+mn-cs"/>
              </a:rPr>
              <a:t>5.</a:t>
            </a:r>
          </a:p>
          <a:p>
            <a:r>
              <a:rPr lang="en-US" sz="1200" kern="1200" dirty="0" smtClean="0">
                <a:solidFill>
                  <a:schemeClr val="tx1"/>
                </a:solidFill>
                <a:effectLst/>
                <a:latin typeface="+mn-lt"/>
                <a:ea typeface="+mn-ea"/>
                <a:cs typeface="+mn-cs"/>
              </a:rPr>
              <a:t>What documents have you encountered that provide insight into how Human Rights should be incorporated into your Society?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What did the documents include that you think is important?</a:t>
            </a:r>
          </a:p>
          <a:p>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b="1" kern="1200" dirty="0" smtClean="0">
                <a:solidFill>
                  <a:schemeClr val="tx1"/>
                </a:solidFill>
                <a:effectLst/>
                <a:latin typeface="+mn-lt"/>
                <a:ea typeface="+mn-ea"/>
                <a:cs typeface="+mn-cs"/>
              </a:rPr>
              <a:t>What types of governments seem to be the most effective for the kind of scientific advances you believe need to be pursued by your family members for your Utopian Society?</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Government type					Reason for Selection</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1.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2.</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3.</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34669F3D-93FF-46E8-A8D4-31BD3A38F232}" type="slidenum">
              <a:rPr lang="en-US" smtClean="0"/>
              <a:t>8</a:t>
            </a:fld>
            <a:endParaRPr lang="en-US"/>
          </a:p>
        </p:txBody>
      </p:sp>
    </p:spTree>
    <p:extLst>
      <p:ext uri="{BB962C8B-B14F-4D97-AF65-F5344CB8AC3E}">
        <p14:creationId xmlns:p14="http://schemas.microsoft.com/office/powerpoint/2010/main" val="1247462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mn-lt"/>
                <a:ea typeface="+mn-ea"/>
                <a:cs typeface="+mn-cs"/>
              </a:rPr>
              <a:t>ANTHEM</a:t>
            </a:r>
            <a:r>
              <a:rPr lang="en-US" sz="1200" kern="1200" dirty="0" smtClean="0">
                <a:solidFill>
                  <a:schemeClr val="tx1"/>
                </a:solidFill>
                <a:effectLst/>
                <a:latin typeface="+mn-lt"/>
                <a:ea typeface="+mn-ea"/>
                <a:cs typeface="+mn-cs"/>
              </a:rPr>
              <a:t> by </a:t>
            </a:r>
            <a:r>
              <a:rPr lang="en-US" sz="1200" kern="1200" dirty="0" err="1" smtClean="0">
                <a:solidFill>
                  <a:schemeClr val="tx1"/>
                </a:solidFill>
                <a:effectLst/>
                <a:latin typeface="+mn-lt"/>
                <a:ea typeface="+mn-ea"/>
                <a:cs typeface="+mn-cs"/>
              </a:rPr>
              <a:t>Ayn</a:t>
            </a:r>
            <a:r>
              <a:rPr lang="en-US" sz="1200" kern="1200" dirty="0" smtClean="0">
                <a:solidFill>
                  <a:schemeClr val="tx1"/>
                </a:solidFill>
                <a:effectLst/>
                <a:latin typeface="+mn-lt"/>
                <a:ea typeface="+mn-ea"/>
                <a:cs typeface="+mn-cs"/>
              </a:rPr>
              <a:t> Rand</a:t>
            </a:r>
          </a:p>
          <a:p>
            <a:r>
              <a:rPr lang="en-US" sz="1200" kern="1200" dirty="0" err="1" smtClean="0">
                <a:solidFill>
                  <a:schemeClr val="tx1"/>
                </a:solidFill>
                <a:effectLst/>
                <a:latin typeface="+mn-lt"/>
                <a:ea typeface="+mn-ea"/>
                <a:cs typeface="+mn-cs"/>
              </a:rPr>
              <a:t>Webquest</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Historian</a:t>
            </a:r>
          </a:p>
          <a:p>
            <a:r>
              <a:rPr lang="en-US" sz="1200" i="1" kern="1200" dirty="0" smtClean="0">
                <a:solidFill>
                  <a:schemeClr val="tx1"/>
                </a:solidFill>
                <a:effectLst/>
                <a:latin typeface="+mn-lt"/>
                <a:ea typeface="+mn-ea"/>
                <a:cs typeface="+mn-cs"/>
              </a:rPr>
              <a:t>You are concerned with the patterns of government throughout history. You need to know what the successes of each of the governments were, along with the causes of their downfalls. You care about patterns: patterns which are to honored, and patterns which should be avoided for your Utopian Society for your family.</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Here are some historical issues and events you should research. Remember that you are the history expert, and your family is counting on you to bring definitive answers to your family meeting.</a:t>
            </a:r>
          </a:p>
          <a:p>
            <a:r>
              <a:rPr lang="en-US" sz="1200" kern="1200" dirty="0" smtClean="0">
                <a:solidFill>
                  <a:schemeClr val="tx1"/>
                </a:solidFill>
                <a:effectLst/>
                <a:latin typeface="+mn-lt"/>
                <a:ea typeface="+mn-ea"/>
                <a:cs typeface="+mn-cs"/>
              </a:rPr>
              <a:t>Read through the timeline of Roman History. </a:t>
            </a:r>
          </a:p>
          <a:p>
            <a:r>
              <a:rPr lang="en-US" sz="1200" kern="1200" dirty="0" smtClean="0">
                <a:solidFill>
                  <a:schemeClr val="tx1"/>
                </a:solidFill>
                <a:effectLst/>
                <a:latin typeface="+mn-lt"/>
                <a:ea typeface="+mn-ea"/>
                <a:cs typeface="+mn-cs"/>
              </a:rPr>
              <a:t>What events shaped the beginning of the Empire? </a:t>
            </a:r>
          </a:p>
          <a:p>
            <a:r>
              <a:rPr lang="en-US" sz="1200" kern="1200" dirty="0" smtClean="0">
                <a:solidFill>
                  <a:schemeClr val="tx1"/>
                </a:solidFill>
                <a:effectLst/>
                <a:latin typeface="+mn-lt"/>
                <a:ea typeface="+mn-ea"/>
                <a:cs typeface="+mn-cs"/>
              </a:rPr>
              <a:t>What structures epitomized the components of the Roman government? </a:t>
            </a:r>
          </a:p>
          <a:p>
            <a:r>
              <a:rPr lang="en-US" sz="1200" kern="1200" dirty="0" smtClean="0">
                <a:solidFill>
                  <a:schemeClr val="tx1"/>
                </a:solidFill>
                <a:effectLst/>
                <a:latin typeface="+mn-lt"/>
                <a:ea typeface="+mn-ea"/>
                <a:cs typeface="+mn-cs"/>
              </a:rPr>
              <a:t>What occurred to bring about the downfall of the Republic?</a:t>
            </a:r>
          </a:p>
          <a:p>
            <a:r>
              <a:rPr lang="en-US" sz="1200" kern="1200" dirty="0" smtClean="0">
                <a:solidFill>
                  <a:schemeClr val="tx1"/>
                </a:solidFill>
                <a:effectLst/>
                <a:latin typeface="+mn-lt"/>
                <a:ea typeface="+mn-ea"/>
                <a:cs typeface="+mn-cs"/>
              </a:rPr>
              <a:t>Timeline of Roman History : </a:t>
            </a:r>
            <a:r>
              <a:rPr lang="en-US" sz="1200" u="sng" kern="1200" dirty="0" smtClean="0">
                <a:solidFill>
                  <a:schemeClr val="tx1"/>
                </a:solidFill>
                <a:effectLst/>
                <a:latin typeface="+mn-lt"/>
                <a:ea typeface="+mn-ea"/>
                <a:cs typeface="+mn-cs"/>
                <a:hlinkClick r:id="rId3"/>
              </a:rPr>
              <a:t>http://www.exovedate.com/ancient_timeline_one.html</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What caused the fall of Communism in the Soviet Union in 1991-2? What were the provocations and the results?</a:t>
            </a:r>
          </a:p>
          <a:p>
            <a:r>
              <a:rPr lang="en-US" sz="1200" kern="1200" dirty="0" smtClean="0">
                <a:solidFill>
                  <a:schemeClr val="tx1"/>
                </a:solidFill>
                <a:effectLst/>
                <a:latin typeface="+mn-lt"/>
                <a:ea typeface="+mn-ea"/>
                <a:cs typeface="+mn-cs"/>
              </a:rPr>
              <a:t>Fall of Communism in the Soviet Union U.S. State </a:t>
            </a:r>
            <a:r>
              <a:rPr lang="en-US" sz="1200" kern="1200" dirty="0" err="1" smtClean="0">
                <a:solidFill>
                  <a:schemeClr val="tx1"/>
                </a:solidFill>
                <a:effectLst/>
                <a:latin typeface="+mn-lt"/>
                <a:ea typeface="+mn-ea"/>
                <a:cs typeface="+mn-cs"/>
              </a:rPr>
              <a:t>Dept</a:t>
            </a:r>
            <a:r>
              <a:rPr lang="en-US" sz="1200" kern="1200" dirty="0" smtClean="0">
                <a:solidFill>
                  <a:schemeClr val="tx1"/>
                </a:solidFill>
                <a:effectLst/>
                <a:latin typeface="+mn-lt"/>
                <a:ea typeface="+mn-ea"/>
                <a:cs typeface="+mn-cs"/>
              </a:rPr>
              <a:t>:  </a:t>
            </a:r>
            <a:r>
              <a:rPr lang="en-US" sz="1200" u="sng" kern="1200" dirty="0" smtClean="0">
                <a:solidFill>
                  <a:schemeClr val="tx1"/>
                </a:solidFill>
                <a:effectLst/>
                <a:latin typeface="+mn-lt"/>
                <a:ea typeface="+mn-ea"/>
                <a:cs typeface="+mn-cs"/>
                <a:hlinkClick r:id="rId4"/>
              </a:rPr>
              <a:t>http://future.state.gov/when/timeline/1969_detente/fall_of_communism.html</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simpler language: </a:t>
            </a:r>
            <a:r>
              <a:rPr lang="en-US" sz="1200" u="sng" kern="1200" dirty="0" smtClean="0">
                <a:solidFill>
                  <a:schemeClr val="tx1"/>
                </a:solidFill>
                <a:effectLst/>
                <a:latin typeface="+mn-lt"/>
                <a:ea typeface="+mn-ea"/>
                <a:cs typeface="+mn-cs"/>
                <a:hlinkClick r:id="rId5"/>
              </a:rPr>
              <a:t>http://alanzhong.com/2011/07/09/fall-of-communism-soviet-union-social-economic-political-factors/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What are the concerns related to the potential fall of Democracy? </a:t>
            </a:r>
          </a:p>
          <a:p>
            <a:r>
              <a:rPr lang="en-US" sz="1200" kern="1200" dirty="0" smtClean="0">
                <a:solidFill>
                  <a:schemeClr val="tx1"/>
                </a:solidFill>
                <a:effectLst/>
                <a:latin typeface="+mn-lt"/>
                <a:ea typeface="+mn-ea"/>
                <a:cs typeface="+mn-cs"/>
              </a:rPr>
              <a:t>The Potential Fall of Democracy: </a:t>
            </a:r>
            <a:r>
              <a:rPr lang="en-US" sz="1200" u="sng" kern="1200" dirty="0" smtClean="0">
                <a:solidFill>
                  <a:schemeClr val="tx1"/>
                </a:solidFill>
                <a:effectLst/>
                <a:latin typeface="+mn-lt"/>
                <a:ea typeface="+mn-ea"/>
                <a:cs typeface="+mn-cs"/>
                <a:hlinkClick r:id="rId6"/>
              </a:rPr>
              <a:t>http://www.helium.com/items/2153887-democracy-beating-the-recession</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Steps in fall of democracy: </a:t>
            </a:r>
            <a:r>
              <a:rPr lang="en-US" sz="1200" u="sng" kern="1200" dirty="0" smtClean="0">
                <a:solidFill>
                  <a:schemeClr val="tx1"/>
                </a:solidFill>
                <a:effectLst/>
                <a:latin typeface="+mn-lt"/>
                <a:ea typeface="+mn-ea"/>
                <a:cs typeface="+mn-cs"/>
                <a:hlinkClick r:id="rId7"/>
              </a:rPr>
              <a:t>http://www.roshawnwatson.com/2011/01/fall-of-american-democracy.html</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How has the British Monarchy survived throughout history? </a:t>
            </a:r>
          </a:p>
          <a:p>
            <a:r>
              <a:rPr lang="en-US" sz="1200" kern="1200" dirty="0" smtClean="0">
                <a:solidFill>
                  <a:schemeClr val="tx1"/>
                </a:solidFill>
                <a:effectLst/>
                <a:latin typeface="+mn-lt"/>
                <a:ea typeface="+mn-ea"/>
                <a:cs typeface="+mn-cs"/>
              </a:rPr>
              <a:t>What are the ways in which the monarchy has evolved, and why have those transformations been necessary?</a:t>
            </a:r>
          </a:p>
          <a:p>
            <a:r>
              <a:rPr lang="en-US" sz="1200" kern="1200" dirty="0" smtClean="0">
                <a:solidFill>
                  <a:schemeClr val="tx1"/>
                </a:solidFill>
                <a:effectLst/>
                <a:latin typeface="+mn-lt"/>
                <a:ea typeface="+mn-ea"/>
                <a:cs typeface="+mn-cs"/>
              </a:rPr>
              <a:t>British Monarchy:  Official page  </a:t>
            </a:r>
            <a:r>
              <a:rPr lang="en-US" sz="1200" u="sng" kern="1200" dirty="0" smtClean="0">
                <a:solidFill>
                  <a:schemeClr val="tx1"/>
                </a:solidFill>
                <a:effectLst/>
                <a:latin typeface="+mn-lt"/>
                <a:ea typeface="+mn-ea"/>
                <a:cs typeface="+mn-cs"/>
                <a:hlinkClick r:id="rId8"/>
              </a:rPr>
              <a:t>http://www.royal.gov.uk/</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Professor </a:t>
            </a:r>
            <a:r>
              <a:rPr lang="en-US" sz="1200" kern="1200" dirty="0" err="1" smtClean="0">
                <a:solidFill>
                  <a:schemeClr val="tx1"/>
                </a:solidFill>
                <a:effectLst/>
                <a:latin typeface="+mn-lt"/>
                <a:ea typeface="+mn-ea"/>
                <a:cs typeface="+mn-cs"/>
              </a:rPr>
              <a:t>Damerow</a:t>
            </a:r>
            <a:r>
              <a:rPr lang="en-US" sz="1200" kern="1200" dirty="0" smtClean="0">
                <a:solidFill>
                  <a:schemeClr val="tx1"/>
                </a:solidFill>
                <a:effectLst/>
                <a:latin typeface="+mn-lt"/>
                <a:ea typeface="+mn-ea"/>
                <a:cs typeface="+mn-cs"/>
              </a:rPr>
              <a:t>  Senior Professor of Government and History</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Union County College </a:t>
            </a:r>
            <a:r>
              <a:rPr lang="en-US" sz="1200" u="sng" kern="1200" dirty="0" smtClean="0">
                <a:solidFill>
                  <a:schemeClr val="tx1"/>
                </a:solidFill>
                <a:effectLst/>
                <a:latin typeface="+mn-lt"/>
                <a:ea typeface="+mn-ea"/>
                <a:cs typeface="+mn-cs"/>
                <a:hlinkClick r:id="rId9"/>
              </a:rPr>
              <a:t>http://faculty.ucc.edu/egh-damerow/glorious_revolution.htm</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Utopian Society – Historian - You need to prepare to inform your brothers and sisters about what you have learned by becoming the "Family Historian". Compose answers to these questions for your "Family Meeting". You must use the </a:t>
            </a:r>
            <a:r>
              <a:rPr lang="en-US" sz="1200" u="sng" kern="1200" dirty="0" smtClean="0">
                <a:solidFill>
                  <a:schemeClr val="tx1"/>
                </a:solidFill>
                <a:effectLst/>
                <a:latin typeface="+mn-lt"/>
                <a:ea typeface="+mn-ea"/>
                <a:cs typeface="+mn-cs"/>
                <a:hlinkClick r:id="rId10"/>
              </a:rPr>
              <a:t>Family Meeting guide</a:t>
            </a:r>
            <a:r>
              <a:rPr lang="en-US" sz="1200" kern="1200" dirty="0" smtClean="0">
                <a:solidFill>
                  <a:schemeClr val="tx1"/>
                </a:solidFill>
                <a:effectLst/>
                <a:latin typeface="+mn-lt"/>
                <a:ea typeface="+mn-ea"/>
                <a:cs typeface="+mn-cs"/>
              </a:rPr>
              <a:t> to prepare your answers.</a:t>
            </a:r>
          </a:p>
          <a:p>
            <a:r>
              <a:rPr lang="en-US" sz="1200" kern="1200" dirty="0" smtClean="0">
                <a:solidFill>
                  <a:schemeClr val="tx1"/>
                </a:solidFill>
                <a:effectLst/>
                <a:latin typeface="+mn-lt"/>
                <a:ea typeface="+mn-ea"/>
                <a:cs typeface="+mn-cs"/>
              </a:rPr>
              <a:t>What are five causes for the downfalls of governments throughout history you have found that you would want to avoid in your Society?</a:t>
            </a:r>
          </a:p>
          <a:p>
            <a:r>
              <a:rPr lang="en-US" sz="1200" kern="1200" dirty="0" smtClean="0">
                <a:solidFill>
                  <a:schemeClr val="tx1"/>
                </a:solidFill>
                <a:effectLst/>
                <a:latin typeface="+mn-lt"/>
                <a:ea typeface="+mn-ea"/>
                <a:cs typeface="+mn-cs"/>
              </a:rPr>
              <a:t>1.</a:t>
            </a:r>
          </a:p>
          <a:p>
            <a:r>
              <a:rPr lang="en-US" sz="1200" kern="1200" dirty="0" smtClean="0">
                <a:solidFill>
                  <a:schemeClr val="tx1"/>
                </a:solidFill>
                <a:effectLst/>
                <a:latin typeface="+mn-lt"/>
                <a:ea typeface="+mn-ea"/>
                <a:cs typeface="+mn-cs"/>
              </a:rPr>
              <a:t>2.</a:t>
            </a:r>
          </a:p>
          <a:p>
            <a:r>
              <a:rPr lang="en-US" sz="1200" kern="1200" dirty="0" smtClean="0">
                <a:solidFill>
                  <a:schemeClr val="tx1"/>
                </a:solidFill>
                <a:effectLst/>
                <a:latin typeface="+mn-lt"/>
                <a:ea typeface="+mn-ea"/>
                <a:cs typeface="+mn-cs"/>
              </a:rPr>
              <a:t>3.</a:t>
            </a:r>
          </a:p>
          <a:p>
            <a:r>
              <a:rPr lang="en-US" sz="1200" kern="1200" dirty="0" smtClean="0">
                <a:solidFill>
                  <a:schemeClr val="tx1"/>
                </a:solidFill>
                <a:effectLst/>
                <a:latin typeface="+mn-lt"/>
                <a:ea typeface="+mn-ea"/>
                <a:cs typeface="+mn-cs"/>
              </a:rPr>
              <a:t>4.</a:t>
            </a:r>
          </a:p>
          <a:p>
            <a:r>
              <a:rPr lang="en-US" sz="1200" kern="1200" dirty="0" smtClean="0">
                <a:solidFill>
                  <a:schemeClr val="tx1"/>
                </a:solidFill>
                <a:effectLst/>
                <a:latin typeface="+mn-lt"/>
                <a:ea typeface="+mn-ea"/>
                <a:cs typeface="+mn-cs"/>
              </a:rPr>
              <a:t>5.</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What types of governments seem to promote the structure you think is most effective and had longest existence from a historical perspective?</a:t>
            </a:r>
          </a:p>
          <a:p>
            <a:r>
              <a:rPr lang="en-US" sz="1200" kern="1200" dirty="0" smtClean="0">
                <a:solidFill>
                  <a:schemeClr val="tx1"/>
                </a:solidFill>
                <a:effectLst/>
                <a:latin typeface="+mn-lt"/>
                <a:ea typeface="+mn-ea"/>
                <a:cs typeface="+mn-cs"/>
              </a:rPr>
              <a:t>What events in history have you encountered can help you decide the type of government structure should be incorporated into your Society?</a:t>
            </a:r>
          </a:p>
          <a:p>
            <a:r>
              <a:rPr lang="en-US" sz="1200" kern="1200" dirty="0" smtClean="0">
                <a:solidFill>
                  <a:schemeClr val="tx1"/>
                </a:solidFill>
                <a:effectLst/>
                <a:latin typeface="+mn-lt"/>
                <a:ea typeface="+mn-ea"/>
                <a:cs typeface="+mn-cs"/>
              </a:rPr>
              <a:t>How were the leaders of the various governments able to solved the problems you have deemed most important?</a:t>
            </a:r>
          </a:p>
          <a:p>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Utopian Society Historian - </a:t>
            </a:r>
            <a:r>
              <a:rPr lang="en-US" sz="1200" b="1" kern="1200" dirty="0" smtClean="0">
                <a:solidFill>
                  <a:schemeClr val="tx1"/>
                </a:solidFill>
                <a:effectLst/>
                <a:latin typeface="+mn-lt"/>
                <a:ea typeface="+mn-ea"/>
                <a:cs typeface="+mn-cs"/>
              </a:rPr>
              <a:t>What types of governments seem to be the most effective for the kind of scientific advances you believe need to be pursued by your family members for your Utopian Society?</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Government type					Reason for Selection</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1.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2.</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3.</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34669F3D-93FF-46E8-A8D4-31BD3A38F232}" type="slidenum">
              <a:rPr lang="en-US" smtClean="0"/>
              <a:t>9</a:t>
            </a:fld>
            <a:endParaRPr lang="en-US"/>
          </a:p>
        </p:txBody>
      </p:sp>
    </p:spTree>
    <p:extLst>
      <p:ext uri="{BB962C8B-B14F-4D97-AF65-F5344CB8AC3E}">
        <p14:creationId xmlns:p14="http://schemas.microsoft.com/office/powerpoint/2010/main" val="6443556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34284B9-0C32-432E-8610-7853B37E3FEC}" type="datetimeFigureOut">
              <a:rPr lang="en-US" smtClean="0"/>
              <a:t>2/6/2012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FCDF2BE-87FE-4215-8239-9EA11A9DF20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34284B9-0C32-432E-8610-7853B37E3FEC}" type="datetimeFigureOut">
              <a:rPr lang="en-US" smtClean="0"/>
              <a:t>2/6/2012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FCDF2BE-87FE-4215-8239-9EA11A9DF20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B34284B9-0C32-432E-8610-7853B37E3FEC}" type="datetimeFigureOut">
              <a:rPr lang="en-US" smtClean="0"/>
              <a:t>2/6/2012</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FCDF2BE-87FE-4215-8239-9EA11A9DF20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34284B9-0C32-432E-8610-7853B37E3FEC}" type="datetimeFigureOut">
              <a:rPr lang="en-US" smtClean="0"/>
              <a:t>2/6/2012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FCDF2BE-87FE-4215-8239-9EA11A9DF20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34284B9-0C32-432E-8610-7853B37E3FEC}" type="datetimeFigureOut">
              <a:rPr lang="en-US" smtClean="0"/>
              <a:t>2/6/2012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0FCDF2BE-87FE-4215-8239-9EA11A9DF20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34284B9-0C32-432E-8610-7853B37E3FEC}" type="datetimeFigureOut">
              <a:rPr lang="en-US" smtClean="0"/>
              <a:t>2/6/2012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FCDF2BE-87FE-4215-8239-9EA11A9DF20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34284B9-0C32-432E-8610-7853B37E3FEC}" type="datetimeFigureOut">
              <a:rPr lang="en-US" smtClean="0"/>
              <a:t>2/6/2012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FCDF2BE-87FE-4215-8239-9EA11A9DF20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34284B9-0C32-432E-8610-7853B37E3FEC}" type="datetimeFigureOut">
              <a:rPr lang="en-US" smtClean="0"/>
              <a:t>2/6/2012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FCDF2BE-87FE-4215-8239-9EA11A9DF20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B34284B9-0C32-432E-8610-7853B37E3FEC}" type="datetimeFigureOut">
              <a:rPr lang="en-US" smtClean="0"/>
              <a:t>2/6/2012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0FCDF2BE-87FE-4215-8239-9EA11A9DF20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34284B9-0C32-432E-8610-7853B37E3FEC}" type="datetimeFigureOut">
              <a:rPr lang="en-US" smtClean="0"/>
              <a:t>2/6/2012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FCDF2BE-87FE-4215-8239-9EA11A9DF20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B34284B9-0C32-432E-8610-7853B37E3FEC}" type="datetimeFigureOut">
              <a:rPr lang="en-US" smtClean="0"/>
              <a:t>2/6/2012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FCDF2BE-87FE-4215-8239-9EA11A9DF20A}"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34284B9-0C32-432E-8610-7853B37E3FEC}" type="datetimeFigureOut">
              <a:rPr lang="en-US" smtClean="0"/>
              <a:t>2/6/2012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FCDF2BE-87FE-4215-8239-9EA11A9DF20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ANTHEM WEB QUEST</a:t>
            </a:r>
            <a:endParaRPr lang="en-US" dirty="0"/>
          </a:p>
        </p:txBody>
      </p:sp>
      <p:sp>
        <p:nvSpPr>
          <p:cNvPr id="3" name="Subtitle 2"/>
          <p:cNvSpPr>
            <a:spLocks noGrp="1"/>
          </p:cNvSpPr>
          <p:nvPr>
            <p:ph type="subTitle" idx="1"/>
          </p:nvPr>
        </p:nvSpPr>
        <p:spPr/>
        <p:txBody>
          <a:bodyPr/>
          <a:lstStyle/>
          <a:p>
            <a:r>
              <a:rPr lang="en-US" dirty="0" smtClean="0"/>
              <a:t>Based upon the book by </a:t>
            </a:r>
            <a:r>
              <a:rPr lang="en-US" dirty="0" err="1" smtClean="0"/>
              <a:t>Ayn</a:t>
            </a:r>
            <a:r>
              <a:rPr lang="en-US" dirty="0" smtClean="0"/>
              <a:t> Rand</a:t>
            </a:r>
            <a:endParaRPr lang="en-US" dirty="0"/>
          </a:p>
        </p:txBody>
      </p:sp>
    </p:spTree>
    <p:extLst>
      <p:ext uri="{BB962C8B-B14F-4D97-AF65-F5344CB8AC3E}">
        <p14:creationId xmlns:p14="http://schemas.microsoft.com/office/powerpoint/2010/main" val="1676702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Step 1</a:t>
            </a:r>
            <a:endParaRPr lang="en-US" dirty="0"/>
          </a:p>
        </p:txBody>
      </p:sp>
      <p:sp>
        <p:nvSpPr>
          <p:cNvPr id="3" name="Content Placeholder 2"/>
          <p:cNvSpPr>
            <a:spLocks noGrp="1"/>
          </p:cNvSpPr>
          <p:nvPr>
            <p:ph sz="half" idx="1"/>
          </p:nvPr>
        </p:nvSpPr>
        <p:spPr>
          <a:xfrm>
            <a:off x="457200" y="1600200"/>
            <a:ext cx="7467600" cy="4525963"/>
          </a:xfrm>
        </p:spPr>
        <p:txBody>
          <a:bodyPr>
            <a:normAutofit/>
          </a:bodyPr>
          <a:lstStyle/>
          <a:p>
            <a:r>
              <a:rPr lang="en-US" dirty="0"/>
              <a:t>Among your group, decide who is going to play the role of the scientist, </a:t>
            </a:r>
            <a:r>
              <a:rPr lang="en-US" dirty="0" smtClean="0"/>
              <a:t>the </a:t>
            </a:r>
            <a:r>
              <a:rPr lang="en-US" dirty="0"/>
              <a:t>historian or the human rights activist. </a:t>
            </a:r>
            <a:endParaRPr lang="en-US" dirty="0" smtClean="0"/>
          </a:p>
          <a:p>
            <a:r>
              <a:rPr lang="en-US" dirty="0" smtClean="0"/>
              <a:t>Research </a:t>
            </a:r>
            <a:r>
              <a:rPr lang="en-US" dirty="0"/>
              <a:t>the information indicated for each of these roles, and follow the directions listed below the research in each of the sections. </a:t>
            </a:r>
            <a:endParaRPr lang="en-US" dirty="0" smtClean="0"/>
          </a:p>
          <a:p>
            <a:r>
              <a:rPr lang="en-US" dirty="0" smtClean="0"/>
              <a:t>Remember</a:t>
            </a:r>
            <a:r>
              <a:rPr lang="en-US" dirty="0"/>
              <a:t>, Prometheus and Gaea are counting on you to do a thorough job.</a:t>
            </a:r>
            <a:endParaRPr lang="en-US" dirty="0"/>
          </a:p>
        </p:txBody>
      </p:sp>
    </p:spTree>
    <p:extLst>
      <p:ext uri="{BB962C8B-B14F-4D97-AF65-F5344CB8AC3E}">
        <p14:creationId xmlns:p14="http://schemas.microsoft.com/office/powerpoint/2010/main" val="6326957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step 2</a:t>
            </a:r>
            <a:endParaRPr lang="en-US" dirty="0"/>
          </a:p>
        </p:txBody>
      </p:sp>
      <p:sp>
        <p:nvSpPr>
          <p:cNvPr id="3" name="Content Placeholder 2"/>
          <p:cNvSpPr>
            <a:spLocks noGrp="1"/>
          </p:cNvSpPr>
          <p:nvPr>
            <p:ph sz="half" idx="1"/>
          </p:nvPr>
        </p:nvSpPr>
        <p:spPr>
          <a:xfrm>
            <a:off x="457200" y="1600200"/>
            <a:ext cx="7696200" cy="4525963"/>
          </a:xfrm>
        </p:spPr>
        <p:txBody>
          <a:bodyPr>
            <a:normAutofit/>
          </a:bodyPr>
          <a:lstStyle/>
          <a:p>
            <a:pPr marL="514350" indent="-514350">
              <a:buFont typeface="+mj-lt"/>
              <a:buAutoNum type="arabicPeriod"/>
            </a:pPr>
            <a:r>
              <a:rPr lang="en-US" dirty="0"/>
              <a:t>Compile your notes following your research and the reading of the novel, </a:t>
            </a:r>
            <a:r>
              <a:rPr lang="en-US" i="1" dirty="0"/>
              <a:t>Anthem</a:t>
            </a:r>
            <a:r>
              <a:rPr lang="en-US" dirty="0"/>
              <a:t>. </a:t>
            </a:r>
            <a:endParaRPr lang="en-US" dirty="0" smtClean="0"/>
          </a:p>
          <a:p>
            <a:pPr marL="514350" indent="-514350">
              <a:buFont typeface="+mj-lt"/>
              <a:buAutoNum type="arabicPeriod"/>
            </a:pPr>
            <a:r>
              <a:rPr lang="en-US" dirty="0" smtClean="0"/>
              <a:t>Each </a:t>
            </a:r>
            <a:r>
              <a:rPr lang="en-US" dirty="0"/>
              <a:t>member of the family has a "Family Meeting" guide to use for this. </a:t>
            </a:r>
            <a:endParaRPr lang="en-US" dirty="0" smtClean="0"/>
          </a:p>
          <a:p>
            <a:pPr marL="514350" indent="-514350">
              <a:buFont typeface="+mj-lt"/>
              <a:buAutoNum type="arabicPeriod"/>
            </a:pPr>
            <a:r>
              <a:rPr lang="en-US" dirty="0" smtClean="0"/>
              <a:t>Your </a:t>
            </a:r>
            <a:r>
              <a:rPr lang="en-US" dirty="0"/>
              <a:t>answers should be thorough, and show an understanding of the web resources you researched. </a:t>
            </a:r>
            <a:endParaRPr lang="en-US" dirty="0" smtClean="0"/>
          </a:p>
          <a:p>
            <a:pPr marL="514350" indent="-514350">
              <a:buFont typeface="+mj-lt"/>
              <a:buAutoNum type="arabicPeriod"/>
            </a:pPr>
            <a:r>
              <a:rPr lang="en-US" dirty="0" smtClean="0"/>
              <a:t>Use </a:t>
            </a:r>
            <a:r>
              <a:rPr lang="en-US" b="1" dirty="0"/>
              <a:t>concrete </a:t>
            </a:r>
            <a:r>
              <a:rPr lang="en-US" b="1" dirty="0" smtClean="0"/>
              <a:t>details </a:t>
            </a:r>
            <a:r>
              <a:rPr lang="en-US" dirty="0"/>
              <a:t>and </a:t>
            </a:r>
            <a:r>
              <a:rPr lang="en-US" b="1" dirty="0"/>
              <a:t>cite your sources </a:t>
            </a:r>
            <a:r>
              <a:rPr lang="en-US" dirty="0"/>
              <a:t>for each of the answers.</a:t>
            </a:r>
            <a:endParaRPr lang="en-US" dirty="0"/>
          </a:p>
        </p:txBody>
      </p:sp>
    </p:spTree>
    <p:extLst>
      <p:ext uri="{BB962C8B-B14F-4D97-AF65-F5344CB8AC3E}">
        <p14:creationId xmlns:p14="http://schemas.microsoft.com/office/powerpoint/2010/main" val="39561133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step 3</a:t>
            </a:r>
            <a:endParaRPr lang="en-US" dirty="0"/>
          </a:p>
        </p:txBody>
      </p:sp>
      <p:sp>
        <p:nvSpPr>
          <p:cNvPr id="3" name="Content Placeholder 2"/>
          <p:cNvSpPr>
            <a:spLocks noGrp="1"/>
          </p:cNvSpPr>
          <p:nvPr>
            <p:ph sz="half" idx="1"/>
          </p:nvPr>
        </p:nvSpPr>
        <p:spPr/>
        <p:txBody>
          <a:bodyPr>
            <a:normAutofit lnSpcReduction="10000"/>
          </a:bodyPr>
          <a:lstStyle/>
          <a:p>
            <a:pPr marL="0" indent="0">
              <a:buNone/>
            </a:pPr>
            <a:r>
              <a:rPr lang="en-US" b="1" dirty="0"/>
              <a:t>Each sibling takes a turn in the group presenting the material</a:t>
            </a:r>
            <a:r>
              <a:rPr lang="en-US" b="1" dirty="0" smtClean="0"/>
              <a:t>.</a:t>
            </a:r>
          </a:p>
          <a:p>
            <a:pPr marL="0" indent="0">
              <a:buNone/>
            </a:pPr>
            <a:r>
              <a:rPr lang="en-US" b="1" dirty="0" smtClean="0"/>
              <a:t> </a:t>
            </a:r>
            <a:r>
              <a:rPr lang="en-US" b="1" dirty="0"/>
              <a:t>Maintain the role you have chosen to represent for the "family".</a:t>
            </a:r>
            <a:endParaRPr lang="en-US" dirty="0"/>
          </a:p>
        </p:txBody>
      </p:sp>
      <p:sp>
        <p:nvSpPr>
          <p:cNvPr id="4" name="Content Placeholder 3"/>
          <p:cNvSpPr>
            <a:spLocks noGrp="1"/>
          </p:cNvSpPr>
          <p:nvPr>
            <p:ph sz="half" idx="2"/>
          </p:nvPr>
        </p:nvSpPr>
        <p:spPr/>
        <p:txBody>
          <a:bodyPr>
            <a:normAutofit lnSpcReduction="10000"/>
          </a:bodyPr>
          <a:lstStyle/>
          <a:p>
            <a:pPr marL="0" indent="0">
              <a:buNone/>
            </a:pPr>
            <a:r>
              <a:rPr lang="en-US" b="1" dirty="0"/>
              <a:t>Share your information from your research with your entire "family</a:t>
            </a:r>
            <a:r>
              <a:rPr lang="en-US" b="1" dirty="0" smtClean="0"/>
              <a:t>".</a:t>
            </a:r>
          </a:p>
          <a:p>
            <a:pPr marL="0" indent="0">
              <a:buNone/>
            </a:pPr>
            <a:r>
              <a:rPr lang="en-US" b="1" dirty="0" smtClean="0"/>
              <a:t> </a:t>
            </a:r>
            <a:r>
              <a:rPr lang="en-US" b="1" dirty="0"/>
              <a:t>Include all of the items listed. Use your "Family Meeting" guide while you are presenting. </a:t>
            </a:r>
            <a:endParaRPr lang="en-US" dirty="0"/>
          </a:p>
        </p:txBody>
      </p:sp>
    </p:spTree>
    <p:extLst>
      <p:ext uri="{BB962C8B-B14F-4D97-AF65-F5344CB8AC3E}">
        <p14:creationId xmlns:p14="http://schemas.microsoft.com/office/powerpoint/2010/main" val="1936661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a:t>
            </a:r>
            <a:r>
              <a:rPr lang="en-US" dirty="0" err="1" smtClean="0"/>
              <a:t>STEp</a:t>
            </a:r>
            <a:r>
              <a:rPr lang="en-US" dirty="0" smtClean="0"/>
              <a:t> 4</a:t>
            </a:r>
            <a:endParaRPr lang="en-US" dirty="0"/>
          </a:p>
        </p:txBody>
      </p:sp>
      <p:sp>
        <p:nvSpPr>
          <p:cNvPr id="3" name="Content Placeholder 2"/>
          <p:cNvSpPr>
            <a:spLocks noGrp="1"/>
          </p:cNvSpPr>
          <p:nvPr>
            <p:ph sz="half" idx="1"/>
          </p:nvPr>
        </p:nvSpPr>
        <p:spPr/>
        <p:txBody>
          <a:bodyPr/>
          <a:lstStyle/>
          <a:p>
            <a:pPr marL="0" indent="0">
              <a:buNone/>
            </a:pPr>
            <a:r>
              <a:rPr lang="en-US" dirty="0" smtClean="0"/>
              <a:t>As a family rate the overall value of each of the following components.</a:t>
            </a:r>
            <a:endParaRPr lang="en-US" dirty="0"/>
          </a:p>
        </p:txBody>
      </p:sp>
      <p:sp>
        <p:nvSpPr>
          <p:cNvPr id="4" name="Content Placeholder 3"/>
          <p:cNvSpPr>
            <a:spLocks noGrp="1"/>
          </p:cNvSpPr>
          <p:nvPr>
            <p:ph sz="half" idx="2"/>
          </p:nvPr>
        </p:nvSpPr>
        <p:spPr/>
        <p:txBody>
          <a:bodyPr/>
          <a:lstStyle/>
          <a:p>
            <a:pPr marL="0" indent="0">
              <a:buNone/>
            </a:pPr>
            <a:r>
              <a:rPr lang="en-US" dirty="0" smtClean="0"/>
              <a:t>Write you essay on your own.</a:t>
            </a:r>
            <a:endParaRPr lang="en-US" dirty="0"/>
          </a:p>
        </p:txBody>
      </p:sp>
    </p:spTree>
    <p:extLst>
      <p:ext uri="{BB962C8B-B14F-4D97-AF65-F5344CB8AC3E}">
        <p14:creationId xmlns:p14="http://schemas.microsoft.com/office/powerpoint/2010/main" val="4174125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
            <a:ext cx="7239000" cy="1143000"/>
          </a:xfrm>
        </p:spPr>
        <p:txBody>
          <a:bodyPr/>
          <a:lstStyle/>
          <a:p>
            <a:r>
              <a:rPr lang="en-US" dirty="0" smtClean="0"/>
              <a:t>The essay</a:t>
            </a:r>
            <a:endParaRPr lang="en-US" dirty="0"/>
          </a:p>
        </p:txBody>
      </p:sp>
      <p:sp>
        <p:nvSpPr>
          <p:cNvPr id="3" name="Content Placeholder 2"/>
          <p:cNvSpPr>
            <a:spLocks noGrp="1"/>
          </p:cNvSpPr>
          <p:nvPr>
            <p:ph idx="1"/>
          </p:nvPr>
        </p:nvSpPr>
        <p:spPr>
          <a:xfrm>
            <a:off x="381000" y="1371600"/>
            <a:ext cx="7620000" cy="5029200"/>
          </a:xfrm>
        </p:spPr>
        <p:txBody>
          <a:bodyPr>
            <a:normAutofit lnSpcReduction="10000"/>
          </a:bodyPr>
          <a:lstStyle/>
          <a:p>
            <a:r>
              <a:rPr lang="en-US" b="1" dirty="0"/>
              <a:t>For your </a:t>
            </a:r>
            <a:r>
              <a:rPr lang="en-US" b="1" dirty="0" smtClean="0"/>
              <a:t>individual essay</a:t>
            </a:r>
            <a:r>
              <a:rPr lang="en-US" b="1" dirty="0"/>
              <a:t>, include:</a:t>
            </a:r>
          </a:p>
          <a:p>
            <a:r>
              <a:rPr lang="en-US" b="1" dirty="0"/>
              <a:t>A. The Utopian Society your "family" should adopt. Refer to: concrete detail from the research you conducted.</a:t>
            </a:r>
          </a:p>
          <a:p>
            <a:r>
              <a:rPr lang="en-US" b="1" dirty="0"/>
              <a:t>concrete detail from the novel, </a:t>
            </a:r>
            <a:r>
              <a:rPr lang="en-US" b="1" i="1" dirty="0"/>
              <a:t>Anthem</a:t>
            </a:r>
            <a:r>
              <a:rPr lang="en-US" b="1" dirty="0"/>
              <a:t>.</a:t>
            </a:r>
          </a:p>
          <a:p>
            <a:r>
              <a:rPr lang="en-US" b="1" dirty="0"/>
              <a:t>technology you will need.</a:t>
            </a:r>
          </a:p>
          <a:p>
            <a:r>
              <a:rPr lang="en-US" b="1" dirty="0"/>
              <a:t>information presented to the entire "family" by other siblings.</a:t>
            </a:r>
          </a:p>
          <a:p>
            <a:r>
              <a:rPr lang="en-US" b="1" dirty="0"/>
              <a:t>a detailed description of the hierarchy of your Utopian Society.</a:t>
            </a:r>
          </a:p>
          <a:p>
            <a:r>
              <a:rPr lang="en-US" b="1" dirty="0"/>
              <a:t>the government type(s) you will be incorporating.</a:t>
            </a:r>
          </a:p>
          <a:p>
            <a:pPr marL="0" indent="0">
              <a:buNone/>
            </a:pPr>
            <a:endParaRPr lang="en-US" dirty="0"/>
          </a:p>
        </p:txBody>
      </p:sp>
    </p:spTree>
    <p:extLst>
      <p:ext uri="{BB962C8B-B14F-4D97-AF65-F5344CB8AC3E}">
        <p14:creationId xmlns:p14="http://schemas.microsoft.com/office/powerpoint/2010/main" val="21286657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6800" y="1752600"/>
            <a:ext cx="6096000" cy="3539430"/>
          </a:xfrm>
          <a:prstGeom prst="rect">
            <a:avLst/>
          </a:prstGeom>
        </p:spPr>
        <p:txBody>
          <a:bodyPr wrap="square">
            <a:spAutoFit/>
          </a:bodyPr>
          <a:lstStyle/>
          <a:p>
            <a:r>
              <a:rPr lang="en-US" sz="2800" b="1" i="1" dirty="0" smtClean="0"/>
              <a:t>"Here, on this mountain, I and my sons...shall build our new land... And it will become as the heart of the earth, lost and hidden at first, but beating, beating louder each day. And word of it will reach every corner of the earth."-Rand, Anthem </a:t>
            </a:r>
            <a:endParaRPr lang="en-US" sz="2800" dirty="0"/>
          </a:p>
        </p:txBody>
      </p:sp>
    </p:spTree>
    <p:extLst>
      <p:ext uri="{BB962C8B-B14F-4D97-AF65-F5344CB8AC3E}">
        <p14:creationId xmlns:p14="http://schemas.microsoft.com/office/powerpoint/2010/main" val="35850056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INTRODUCTION</a:t>
            </a:r>
            <a:endParaRPr lang="en-US" dirty="0"/>
          </a:p>
        </p:txBody>
      </p:sp>
      <p:sp>
        <p:nvSpPr>
          <p:cNvPr id="3" name="Content Placeholder 2"/>
          <p:cNvSpPr>
            <a:spLocks noGrp="1"/>
          </p:cNvSpPr>
          <p:nvPr>
            <p:ph idx="1"/>
          </p:nvPr>
        </p:nvSpPr>
        <p:spPr>
          <a:xfrm>
            <a:off x="-1600200" y="1600200"/>
            <a:ext cx="5029200" cy="4486584"/>
          </a:xfrm>
        </p:spPr>
        <p:txBody>
          <a:bodyPr anchor="ctr">
            <a:normAutofit/>
          </a:bodyPr>
          <a:lstStyle/>
          <a:p>
            <a:pPr lvl="8"/>
            <a:r>
              <a:rPr lang="en-US" sz="2400" dirty="0"/>
              <a:t>Prometheus and Gaea have begun </a:t>
            </a:r>
            <a:r>
              <a:rPr lang="en-US" sz="2400" dirty="0" smtClean="0"/>
              <a:t>the new </a:t>
            </a:r>
            <a:r>
              <a:rPr lang="en-US" sz="2400" dirty="0"/>
              <a:t>age of reasoning. As their children, you have the task of designing the new world order. It is up to you to create the Utopian Society.</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1687287"/>
            <a:ext cx="4589621" cy="4561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35915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TASK</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a:t>You will work with your group of brothers and sisters to create the Utopian Society that Prometheus and Gaea might have envisioned</a:t>
            </a:r>
            <a:r>
              <a:rPr lang="en-US" dirty="0" smtClean="0"/>
              <a:t>. Meet with your family and choose your role</a:t>
            </a:r>
          </a:p>
          <a:p>
            <a:pPr marL="514350" indent="-514350">
              <a:buFont typeface="+mj-lt"/>
              <a:buAutoNum type="arabicPeriod"/>
            </a:pPr>
            <a:endParaRPr lang="en-US" dirty="0" smtClean="0"/>
          </a:p>
          <a:p>
            <a:pPr marL="514350" indent="-514350">
              <a:buFont typeface="+mj-lt"/>
              <a:buAutoNum type="arabicPeriod"/>
            </a:pPr>
            <a:r>
              <a:rPr lang="en-US" dirty="0"/>
              <a:t>You will assume the role of the scientist, </a:t>
            </a:r>
            <a:r>
              <a:rPr lang="en-US" dirty="0" smtClean="0"/>
              <a:t>the </a:t>
            </a:r>
            <a:r>
              <a:rPr lang="en-US" dirty="0"/>
              <a:t>historian, or the human rights activist to research your area of expertise concerning the Utopian Society</a:t>
            </a:r>
            <a:r>
              <a:rPr lang="en-US" dirty="0" smtClean="0"/>
              <a:t>.</a:t>
            </a:r>
            <a:endParaRPr lang="en-US" dirty="0" smtClean="0"/>
          </a:p>
        </p:txBody>
      </p:sp>
    </p:spTree>
    <p:extLst>
      <p:ext uri="{BB962C8B-B14F-4D97-AF65-F5344CB8AC3E}">
        <p14:creationId xmlns:p14="http://schemas.microsoft.com/office/powerpoint/2010/main" val="37482481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a:t>
            </a:r>
            <a:endParaRPr lang="en-US" dirty="0"/>
          </a:p>
        </p:txBody>
      </p:sp>
      <p:sp>
        <p:nvSpPr>
          <p:cNvPr id="3" name="Content Placeholder 2"/>
          <p:cNvSpPr>
            <a:spLocks noGrp="1"/>
          </p:cNvSpPr>
          <p:nvPr>
            <p:ph idx="1"/>
          </p:nvPr>
        </p:nvSpPr>
        <p:spPr/>
        <p:txBody>
          <a:bodyPr/>
          <a:lstStyle/>
          <a:p>
            <a:r>
              <a:rPr lang="en-US" dirty="0"/>
              <a:t>M</a:t>
            </a:r>
            <a:r>
              <a:rPr lang="en-US" dirty="0" smtClean="0"/>
              <a:t>eet </a:t>
            </a:r>
            <a:r>
              <a:rPr lang="en-US" dirty="0"/>
              <a:t>with the others of your same role to do research.</a:t>
            </a:r>
          </a:p>
          <a:p>
            <a:endParaRPr lang="en-US" dirty="0" smtClean="0"/>
          </a:p>
          <a:p>
            <a:r>
              <a:rPr lang="en-US" dirty="0" smtClean="0"/>
              <a:t>Next, meet with your family group to discuss the best form of government suited to your role. Use Wikipedia Government page to see the types of governments in the world.</a:t>
            </a:r>
          </a:p>
          <a:p>
            <a:endParaRPr lang="en-US" dirty="0"/>
          </a:p>
          <a:p>
            <a:r>
              <a:rPr lang="en-US" dirty="0" smtClean="0"/>
              <a:t>Compromise to come up with a government to serve the needs of all. You may use parts of different ones.</a:t>
            </a:r>
            <a:endParaRPr lang="en-US" dirty="0"/>
          </a:p>
        </p:txBody>
      </p:sp>
    </p:spTree>
    <p:extLst>
      <p:ext uri="{BB962C8B-B14F-4D97-AF65-F5344CB8AC3E}">
        <p14:creationId xmlns:p14="http://schemas.microsoft.com/office/powerpoint/2010/main" val="34925823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a:t>
            </a:r>
            <a:endParaRPr lang="en-US" dirty="0"/>
          </a:p>
        </p:txBody>
      </p:sp>
      <p:sp>
        <p:nvSpPr>
          <p:cNvPr id="3" name="Content Placeholder 2"/>
          <p:cNvSpPr>
            <a:spLocks noGrp="1"/>
          </p:cNvSpPr>
          <p:nvPr>
            <p:ph idx="1"/>
          </p:nvPr>
        </p:nvSpPr>
        <p:spPr/>
        <p:txBody>
          <a:bodyPr/>
          <a:lstStyle/>
          <a:p>
            <a:pPr marL="514350" indent="-514350">
              <a:spcAft>
                <a:spcPts val="1800"/>
              </a:spcAft>
              <a:buFont typeface="+mj-lt"/>
              <a:buAutoNum type="arabicPeriod"/>
            </a:pPr>
            <a:r>
              <a:rPr lang="en-US" sz="2800" dirty="0" smtClean="0"/>
              <a:t>You </a:t>
            </a:r>
            <a:r>
              <a:rPr lang="en-US" sz="2800" dirty="0"/>
              <a:t>will explain the components of the new world order your "family" creates in an essay that you </a:t>
            </a:r>
            <a:r>
              <a:rPr lang="en-US" sz="2800" dirty="0" smtClean="0"/>
              <a:t>write yourself.</a:t>
            </a:r>
            <a:endParaRPr lang="en-US" sz="2800" dirty="0"/>
          </a:p>
          <a:p>
            <a:pPr marL="514350" indent="-514350">
              <a:spcAft>
                <a:spcPts val="1800"/>
              </a:spcAft>
              <a:buFont typeface="+mj-lt"/>
              <a:buAutoNum type="arabicPeriod"/>
            </a:pPr>
            <a:r>
              <a:rPr lang="en-US" sz="2800" dirty="0" smtClean="0"/>
              <a:t>On </a:t>
            </a:r>
            <a:r>
              <a:rPr lang="en-US" sz="2800" dirty="0"/>
              <a:t>paper or computer: You will create a drawing or model of your Utopian </a:t>
            </a:r>
            <a:r>
              <a:rPr lang="en-US" sz="2800" dirty="0" smtClean="0"/>
              <a:t>Society with your family group.</a:t>
            </a:r>
            <a:endParaRPr lang="en-US" sz="2800" dirty="0"/>
          </a:p>
          <a:p>
            <a:pPr marL="514350" indent="-514350">
              <a:buFont typeface="+mj-lt"/>
              <a:buAutoNum type="arabicPeriod"/>
            </a:pPr>
            <a:endParaRPr lang="en-US" dirty="0"/>
          </a:p>
          <a:p>
            <a:endParaRPr lang="en-US" dirty="0"/>
          </a:p>
          <a:p>
            <a:endParaRPr lang="en-US" dirty="0"/>
          </a:p>
        </p:txBody>
      </p:sp>
    </p:spTree>
    <p:extLst>
      <p:ext uri="{BB962C8B-B14F-4D97-AF65-F5344CB8AC3E}">
        <p14:creationId xmlns:p14="http://schemas.microsoft.com/office/powerpoint/2010/main" val="37961418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a:t>Scientist</a:t>
            </a:r>
            <a:endParaRPr lang="en-US" dirty="0"/>
          </a:p>
        </p:txBody>
      </p:sp>
      <p:sp>
        <p:nvSpPr>
          <p:cNvPr id="5" name="Content Placeholder 4"/>
          <p:cNvSpPr>
            <a:spLocks noGrp="1"/>
          </p:cNvSpPr>
          <p:nvPr>
            <p:ph sz="half" idx="1"/>
          </p:nvPr>
        </p:nvSpPr>
        <p:spPr>
          <a:xfrm>
            <a:off x="457200" y="1600201"/>
            <a:ext cx="3520440" cy="3657600"/>
          </a:xfrm>
        </p:spPr>
        <p:txBody>
          <a:bodyPr>
            <a:normAutofit fontScale="77500" lnSpcReduction="20000"/>
          </a:bodyPr>
          <a:lstStyle/>
          <a:p>
            <a:pPr marL="0" indent="0">
              <a:buNone/>
            </a:pPr>
            <a:r>
              <a:rPr lang="en-US" sz="2900" dirty="0" smtClean="0"/>
              <a:t> </a:t>
            </a:r>
            <a:r>
              <a:rPr lang="en-US" sz="2900" i="1" dirty="0"/>
              <a:t>Like </a:t>
            </a:r>
            <a:r>
              <a:rPr lang="en-US" sz="2900" dirty="0"/>
              <a:t>Albert Einstein</a:t>
            </a:r>
            <a:r>
              <a:rPr lang="en-US" sz="2900" i="1" dirty="0"/>
              <a:t>, you are devoted to a methodical investigation of the possibilities of technology and scientific advances which can further the pursuits of your Utopian Society. You wish to obtain knowledge regarding the future projections of science to apply to your Utopian Society for your family.</a:t>
            </a:r>
            <a:endParaRPr lang="en-US" sz="2900" dirty="0"/>
          </a:p>
          <a:p>
            <a:endParaRPr lang="en-US" dirty="0" smtClean="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1636672"/>
            <a:ext cx="3886200" cy="474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34046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rights activist</a:t>
            </a:r>
            <a:endParaRPr lang="en-US" dirty="0"/>
          </a:p>
        </p:txBody>
      </p:sp>
      <p:sp>
        <p:nvSpPr>
          <p:cNvPr id="3" name="Content Placeholder 2"/>
          <p:cNvSpPr>
            <a:spLocks noGrp="1"/>
          </p:cNvSpPr>
          <p:nvPr>
            <p:ph sz="half" idx="1"/>
          </p:nvPr>
        </p:nvSpPr>
        <p:spPr/>
        <p:txBody>
          <a:bodyPr>
            <a:normAutofit fontScale="92500" lnSpcReduction="10000"/>
          </a:bodyPr>
          <a:lstStyle/>
          <a:p>
            <a:pPr marL="0" indent="0">
              <a:buNone/>
            </a:pPr>
            <a:r>
              <a:rPr lang="en-US" i="1" dirty="0"/>
              <a:t>Like Rosa Parks, you are concerned with the well-being of all people in your society. You want to make sure that all people have equal rights to live a fair, healthy and free existence in your Utopian Society for your family.</a:t>
            </a:r>
            <a:endParaRPr lang="en-US" dirty="0"/>
          </a:p>
          <a:p>
            <a:pPr marL="0" indent="0">
              <a:buNone/>
            </a:pPr>
            <a:endParaRPr lang="en-US" dirty="0"/>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r="36358"/>
          <a:stretch/>
        </p:blipFill>
        <p:spPr bwMode="auto">
          <a:xfrm>
            <a:off x="3657600" y="4191000"/>
            <a:ext cx="4731001" cy="246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70260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historian</a:t>
            </a:r>
            <a:endParaRPr lang="en-US" dirty="0"/>
          </a:p>
        </p:txBody>
      </p:sp>
      <p:sp>
        <p:nvSpPr>
          <p:cNvPr id="3" name="Content Placeholder 2"/>
          <p:cNvSpPr>
            <a:spLocks noGrp="1"/>
          </p:cNvSpPr>
          <p:nvPr>
            <p:ph sz="half" idx="1"/>
          </p:nvPr>
        </p:nvSpPr>
        <p:spPr>
          <a:xfrm>
            <a:off x="457200" y="1600200"/>
            <a:ext cx="7696200" cy="4800600"/>
          </a:xfrm>
        </p:spPr>
        <p:txBody>
          <a:bodyPr>
            <a:normAutofit lnSpcReduction="10000"/>
          </a:bodyPr>
          <a:lstStyle/>
          <a:p>
            <a:pPr marL="0" indent="0">
              <a:buNone/>
            </a:pPr>
            <a:r>
              <a:rPr lang="en-US" i="1" dirty="0" smtClean="0"/>
              <a:t>You </a:t>
            </a:r>
            <a:r>
              <a:rPr lang="en-US" i="1" dirty="0"/>
              <a:t>are concerned with the patterns of government throughout history</a:t>
            </a:r>
            <a:r>
              <a:rPr lang="en-US" i="1" dirty="0" smtClean="0"/>
              <a:t>.</a:t>
            </a:r>
          </a:p>
          <a:p>
            <a:pPr marL="0" indent="0">
              <a:buNone/>
            </a:pPr>
            <a:endParaRPr lang="en-US" i="1" dirty="0" smtClean="0"/>
          </a:p>
          <a:p>
            <a:pPr marL="0" indent="0">
              <a:buNone/>
            </a:pPr>
            <a:r>
              <a:rPr lang="en-US" i="1" dirty="0" smtClean="0"/>
              <a:t>You </a:t>
            </a:r>
            <a:r>
              <a:rPr lang="en-US" i="1" dirty="0"/>
              <a:t>need to know what the successes of each of the governments were, along with the causes of their downfalls. </a:t>
            </a:r>
            <a:endParaRPr lang="en-US" i="1" dirty="0" smtClean="0"/>
          </a:p>
          <a:p>
            <a:pPr marL="0" indent="0">
              <a:buNone/>
            </a:pPr>
            <a:endParaRPr lang="en-US" i="1" dirty="0" smtClean="0"/>
          </a:p>
          <a:p>
            <a:pPr marL="0" indent="0">
              <a:buNone/>
            </a:pPr>
            <a:r>
              <a:rPr lang="en-US" i="1" dirty="0" smtClean="0"/>
              <a:t>You </a:t>
            </a:r>
            <a:r>
              <a:rPr lang="en-US" i="1" dirty="0"/>
              <a:t>care about patterns: patterns which are to honored, and patterns which should be avoided for your Utopian Society for your family.</a:t>
            </a:r>
            <a:endParaRPr lang="en-US" dirty="0"/>
          </a:p>
        </p:txBody>
      </p:sp>
    </p:spTree>
    <p:extLst>
      <p:ext uri="{BB962C8B-B14F-4D97-AF65-F5344CB8AC3E}">
        <p14:creationId xmlns:p14="http://schemas.microsoft.com/office/powerpoint/2010/main" val="18284240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1067</TotalTime>
  <Words>1369</Words>
  <Application>Microsoft Office PowerPoint</Application>
  <PresentationFormat>On-screen Show (4:3)</PresentationFormat>
  <Paragraphs>142</Paragraphs>
  <Slides>14</Slides>
  <Notes>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Opulent</vt:lpstr>
      <vt:lpstr>ANTHEM WEB QUEST</vt:lpstr>
      <vt:lpstr>PowerPoint Presentation</vt:lpstr>
      <vt:lpstr>INTRODUCTION</vt:lpstr>
      <vt:lpstr>THE TASK</vt:lpstr>
      <vt:lpstr>task</vt:lpstr>
      <vt:lpstr>task</vt:lpstr>
      <vt:lpstr>Scientist</vt:lpstr>
      <vt:lpstr>Human rights activist</vt:lpstr>
      <vt:lpstr>historian</vt:lpstr>
      <vt:lpstr>Process:  Step 1</vt:lpstr>
      <vt:lpstr>Process step 2</vt:lpstr>
      <vt:lpstr>Process  step 3</vt:lpstr>
      <vt:lpstr>Process  STEp 4</vt:lpstr>
      <vt:lpstr>The essay</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ANTHEM WEB QUEST</dc:title>
  <dc:creator>Paula Dreyfuss</dc:creator>
  <cp:lastModifiedBy>Paula Dreyfuss</cp:lastModifiedBy>
  <cp:revision>16</cp:revision>
  <dcterms:created xsi:type="dcterms:W3CDTF">2012-02-06T17:44:41Z</dcterms:created>
  <dcterms:modified xsi:type="dcterms:W3CDTF">2012-02-07T18:01:01Z</dcterms:modified>
</cp:coreProperties>
</file>